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Source Serif 4 Semi Bold"/>
      <p:regular r:id="rId17"/>
    </p:embeddedFont>
    <p:embeddedFont>
      <p:font typeface="Source Serif 4 Semi Bold"/>
      <p:regular r:id="rId18"/>
    </p:embeddedFont>
    <p:embeddedFont>
      <p:font typeface="Source Serif 4 Semi Bold"/>
      <p:regular r:id="rId19"/>
    </p:embeddedFont>
    <p:embeddedFont>
      <p:font typeface="Source Serif 4 Semi Bold"/>
      <p:regular r:id="rId20"/>
    </p:embeddedFont>
    <p:embeddedFont>
      <p:font typeface="Source Sans 3"/>
      <p:regular r:id="rId21"/>
    </p:embeddedFont>
    <p:embeddedFont>
      <p:font typeface="Source Sans 3"/>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0-1.png"/><Relationship Id="rId2" Type="http://schemas.openxmlformats.org/officeDocument/2006/relationships/image" Target="../media/image-1010-2.png"/><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11-1.png"/><Relationship Id="rId2" Type="http://schemas.openxmlformats.org/officeDocument/2006/relationships/image" Target="../media/image-1011-2.png"/><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9-1.png"/><Relationship Id="rId2" Type="http://schemas.openxmlformats.org/officeDocument/2006/relationships/image" Target="../media/image-1009-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slideLayout" Target="../slideLayouts/slideLayout3.xml"/><Relationship Id="rId5"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slideLayout" Target="../slideLayouts/slideLayout4.xm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7.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837724" y="2363748"/>
            <a:ext cx="7468553" cy="1847731"/>
          </a:xfrm>
          <a:prstGeom prst="rect">
            <a:avLst/>
          </a:prstGeom>
          <a:noFill/>
          <a:ln/>
        </p:spPr>
        <p:txBody>
          <a:bodyPr wrap="squar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Resource and Development: Understanding India's Natural Wealth</a:t>
            </a:r>
            <a:endParaRPr lang="en-US" sz="3850" dirty="0"/>
          </a:p>
        </p:txBody>
      </p:sp>
      <p:sp>
        <p:nvSpPr>
          <p:cNvPr id="4" name="Text 1"/>
          <p:cNvSpPr/>
          <p:nvPr/>
        </p:nvSpPr>
        <p:spPr>
          <a:xfrm>
            <a:off x="837724" y="4525566"/>
            <a:ext cx="7468553"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This presentation delves into the intricate relationship between </a:t>
            </a:r>
            <a:pPr algn="l" indent="0" marL="0">
              <a:lnSpc>
                <a:spcPts val="2600"/>
              </a:lnSpc>
              <a:buNone/>
            </a:pPr>
            <a:r>
              <a:rPr lang="en-US" sz="1600" dirty="0">
                <a:solidFill>
                  <a:srgbClr val="BE49DF"/>
                </a:solidFill>
                <a:latin typeface="Source Sans 3" pitchFamily="34" charset="0"/>
                <a:ea typeface="Source Sans 3" pitchFamily="34" charset="-122"/>
                <a:cs typeface="Source Sans 3" pitchFamily="34" charset="-120"/>
              </a:rPr>
              <a:t>resources and national development</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with a specific focus on the Indian context. We will explore how our natural wealth, human capital, and sustainable practices are fundamental to fostering a prosperous and equitable future for all citizens of India.</a:t>
            </a: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668185"/>
            <a:ext cx="12952095" cy="615910"/>
          </a:xfrm>
          <a:prstGeom prst="rect">
            <a:avLst/>
          </a:prstGeom>
          <a:noFill/>
          <a:ln/>
        </p:spPr>
        <p:txBody>
          <a:bodyPr wrap="none" lIns="0" tIns="0" rIns="0" bIns="0" rtlCol="0" anchor="t"/>
          <a:lstStyle/>
          <a:p>
            <a:pPr algn="l" indent="0" marL="0">
              <a:lnSpc>
                <a:spcPts val="4850"/>
              </a:lnSpc>
              <a:buNone/>
            </a:pPr>
            <a:r>
              <a:rPr lang="en-US" sz="3850" dirty="0">
                <a:solidFill>
                  <a:srgbClr val="000000"/>
                </a:solidFill>
                <a:latin typeface="Source Serif 4 Semi Bold" pitchFamily="34" charset="0"/>
                <a:ea typeface="Source Serif 4 Semi Bold" pitchFamily="34" charset="-122"/>
                <a:cs typeface="Source Serif 4 Semi Bold" pitchFamily="34" charset="-120"/>
              </a:rPr>
              <a:t>Conclusion: Our Responsibility for Future Generations</a:t>
            </a:r>
            <a:endParaRPr lang="en-US" sz="3850" dirty="0"/>
          </a:p>
        </p:txBody>
      </p:sp>
      <p:sp>
        <p:nvSpPr>
          <p:cNvPr id="3" name="Text 1"/>
          <p:cNvSpPr/>
          <p:nvPr/>
        </p:nvSpPr>
        <p:spPr>
          <a:xfrm>
            <a:off x="837724" y="2702957"/>
            <a:ext cx="129549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 judicious and </a:t>
            </a:r>
            <a:pPr algn="l" indent="0" marL="0">
              <a:lnSpc>
                <a:spcPts val="2600"/>
              </a:lnSpc>
              <a:buNone/>
            </a:pPr>
            <a:r>
              <a:rPr lang="en-US" sz="1600" dirty="0">
                <a:solidFill>
                  <a:srgbClr val="BE49DF"/>
                </a:solidFill>
                <a:latin typeface="Source Sans 3" pitchFamily="34" charset="0"/>
                <a:ea typeface="Source Sans 3" pitchFamily="34" charset="-122"/>
                <a:cs typeface="Source Sans 3" pitchFamily="34" charset="-120"/>
              </a:rPr>
              <a:t>wise utilisation of resources</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is not just an economic imperative but a moral responsibility for India’s sustainable growth. Soil and water conservation stand as fundamental pillars, ensuring both food security for our burgeoning population and the long-term ecological health of our diverse landscapes.</a:t>
            </a:r>
            <a:endParaRPr lang="en-US" sz="1600" dirty="0"/>
          </a:p>
        </p:txBody>
      </p:sp>
      <p:sp>
        <p:nvSpPr>
          <p:cNvPr id="4" name="Text 2"/>
          <p:cNvSpPr/>
          <p:nvPr/>
        </p:nvSpPr>
        <p:spPr>
          <a:xfrm>
            <a:off x="1151811" y="4179332"/>
            <a:ext cx="12640866"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 Earth provides enough to satisfy every man's needs, but not every man's greed."</a:t>
            </a:r>
            <a:endParaRPr lang="en-US" sz="1600" dirty="0"/>
          </a:p>
        </p:txBody>
      </p:sp>
      <p:sp>
        <p:nvSpPr>
          <p:cNvPr id="5" name="Text 3"/>
          <p:cNvSpPr/>
          <p:nvPr/>
        </p:nvSpPr>
        <p:spPr>
          <a:xfrm>
            <a:off x="1151811" y="4749998"/>
            <a:ext cx="12640866" cy="335042"/>
          </a:xfrm>
          <a:prstGeom prst="rect">
            <a:avLst/>
          </a:prstGeom>
          <a:noFill/>
          <a:ln/>
        </p:spPr>
        <p:txBody>
          <a:bodyPr wrap="none" lIns="0" tIns="0" rIns="0" bIns="0" rtlCol="0" anchor="t"/>
          <a:lstStyle/>
          <a:p>
            <a:pPr algn="l" indent="0" marL="0">
              <a:lnSpc>
                <a:spcPts val="2600"/>
              </a:lnSpc>
              <a:buNone/>
            </a:pPr>
            <a:r>
              <a:rPr lang="en-US" sz="1600" b="1" dirty="0">
                <a:solidFill>
                  <a:srgbClr val="272525"/>
                </a:solidFill>
                <a:latin typeface="Source Sans 3" pitchFamily="34" charset="0"/>
                <a:ea typeface="Source Sans 3" pitchFamily="34" charset="-122"/>
                <a:cs typeface="Source Sans 3" pitchFamily="34" charset="-120"/>
              </a:rPr>
              <a:t>- Mahatma Gandhi</a:t>
            </a:r>
            <a:endParaRPr lang="en-US" sz="1600" dirty="0"/>
          </a:p>
        </p:txBody>
      </p:sp>
      <p:sp>
        <p:nvSpPr>
          <p:cNvPr id="6" name="Shape 4"/>
          <p:cNvSpPr/>
          <p:nvPr/>
        </p:nvSpPr>
        <p:spPr>
          <a:xfrm>
            <a:off x="837724" y="3943707"/>
            <a:ext cx="22860" cy="1376958"/>
          </a:xfrm>
          <a:prstGeom prst="rect">
            <a:avLst/>
          </a:prstGeom>
          <a:solidFill>
            <a:srgbClr val="BE49DF"/>
          </a:solidFill>
          <a:ln/>
        </p:spPr>
      </p:sp>
      <p:sp>
        <p:nvSpPr>
          <p:cNvPr id="7" name="Text 5"/>
          <p:cNvSpPr/>
          <p:nvPr/>
        </p:nvSpPr>
        <p:spPr>
          <a:xfrm>
            <a:off x="837724" y="5556290"/>
            <a:ext cx="129549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It demands </a:t>
            </a:r>
            <a:pPr algn="l" indent="0" marL="0">
              <a:lnSpc>
                <a:spcPts val="2600"/>
              </a:lnSpc>
              <a:buNone/>
            </a:pPr>
            <a:r>
              <a:rPr lang="en-US" sz="1600" b="1" dirty="0">
                <a:solidFill>
                  <a:srgbClr val="272525"/>
                </a:solidFill>
                <a:latin typeface="Source Sans 3" pitchFamily="34" charset="0"/>
                <a:ea typeface="Source Sans 3" pitchFamily="34" charset="-122"/>
                <a:cs typeface="Source Sans 3" pitchFamily="34" charset="-120"/>
              </a:rPr>
              <a:t>collective action</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 from governmental policies and community-led initiatives to individual conscientious choices. Embracing the philosophy of </a:t>
            </a:r>
            <a:pPr algn="l" indent="0" marL="0">
              <a:lnSpc>
                <a:spcPts val="2600"/>
              </a:lnSpc>
              <a:buNone/>
            </a:pPr>
            <a:r>
              <a:rPr lang="en-US" sz="1600" b="1" dirty="0">
                <a:solidFill>
                  <a:srgbClr val="272525"/>
                </a:solidFill>
                <a:latin typeface="Source Sans 3" pitchFamily="34" charset="0"/>
                <a:ea typeface="Source Sans 3" pitchFamily="34" charset="-122"/>
                <a:cs typeface="Source Sans 3" pitchFamily="34" charset="-120"/>
              </a:rPr>
              <a:t>"Small is Beautiful"</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reminds us that local, thoughtful solutions can collectively address even the most formidable global challenges. Let us commit to being stewards of our planet for the generations to come.</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837724" y="1331357"/>
            <a:ext cx="3942636" cy="492681"/>
          </a:xfrm>
          <a:prstGeom prst="rect">
            <a:avLst/>
          </a:prstGeom>
          <a:noFill/>
          <a:ln/>
        </p:spPr>
        <p:txBody>
          <a:bodyPr wrap="none" lIns="0" tIns="0" rIns="0" bIns="0" rtlCol="0" anchor="t"/>
          <a:lstStyle/>
          <a:p>
            <a:pPr algn="l" indent="0" marL="0">
              <a:lnSpc>
                <a:spcPts val="3850"/>
              </a:lnSpc>
              <a:buNone/>
            </a:pPr>
            <a:r>
              <a:rPr lang="en-US" sz="3100" dirty="0">
                <a:solidFill>
                  <a:srgbClr val="000000"/>
                </a:solidFill>
                <a:latin typeface="Source Serif 4 Semi Bold" pitchFamily="34" charset="0"/>
                <a:ea typeface="Source Serif 4 Semi Bold" pitchFamily="34" charset="-122"/>
                <a:cs typeface="Source Serif 4 Semi Bold" pitchFamily="34" charset="-120"/>
              </a:rPr>
              <a:t>What is a Resource?</a:t>
            </a:r>
            <a:endParaRPr lang="en-US" sz="3100" dirty="0"/>
          </a:p>
        </p:txBody>
      </p:sp>
      <p:sp>
        <p:nvSpPr>
          <p:cNvPr id="3" name="Text 1"/>
          <p:cNvSpPr/>
          <p:nvPr/>
        </p:nvSpPr>
        <p:spPr>
          <a:xfrm>
            <a:off x="837724" y="2242899"/>
            <a:ext cx="129549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At its core, a </a:t>
            </a:r>
            <a:pPr algn="l" indent="0" marL="0">
              <a:lnSpc>
                <a:spcPts val="2600"/>
              </a:lnSpc>
              <a:buNone/>
            </a:pPr>
            <a:r>
              <a:rPr lang="en-US" sz="1600" dirty="0">
                <a:solidFill>
                  <a:srgbClr val="BE49DF"/>
                </a:solidFill>
                <a:latin typeface="Source Sans 3" pitchFamily="34" charset="0"/>
                <a:ea typeface="Source Sans 3" pitchFamily="34" charset="-122"/>
                <a:cs typeface="Source Sans 3" pitchFamily="34" charset="-120"/>
              </a:rPr>
              <a:t>resource</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is anything from our environment that possesses utility and can satisfy human needs and wants. This broad definition encompasses a variety of elements essential for life and progress. Resources are categorised based on their origin, renewability, and how they are developed.</a:t>
            </a:r>
            <a:endParaRPr lang="en-US" sz="1600" dirty="0"/>
          </a:p>
        </p:txBody>
      </p:sp>
      <p:sp>
        <p:nvSpPr>
          <p:cNvPr id="4" name="Shape 2"/>
          <p:cNvSpPr/>
          <p:nvPr/>
        </p:nvSpPr>
        <p:spPr>
          <a:xfrm>
            <a:off x="837724" y="3797737"/>
            <a:ext cx="4178618" cy="2529721"/>
          </a:xfrm>
          <a:prstGeom prst="roundRect">
            <a:avLst>
              <a:gd name="adj" fmla="val 4338"/>
            </a:avLst>
          </a:prstGeom>
          <a:solidFill>
            <a:srgbClr val="FFFFFF">
              <a:alpha val="95000"/>
            </a:srgbClr>
          </a:solidFill>
          <a:ln/>
        </p:spPr>
      </p:sp>
      <p:sp>
        <p:nvSpPr>
          <p:cNvPr id="5" name="Shape 3"/>
          <p:cNvSpPr/>
          <p:nvPr/>
        </p:nvSpPr>
        <p:spPr>
          <a:xfrm>
            <a:off x="837724" y="3774877"/>
            <a:ext cx="4178618" cy="91440"/>
          </a:xfrm>
          <a:prstGeom prst="roundRect">
            <a:avLst>
              <a:gd name="adj" fmla="val 96208"/>
            </a:avLst>
          </a:prstGeom>
          <a:solidFill>
            <a:srgbClr val="BE49DF"/>
          </a:solidFill>
          <a:ln/>
        </p:spPr>
      </p:sp>
      <p:sp>
        <p:nvSpPr>
          <p:cNvPr id="6" name="Shape 4"/>
          <p:cNvSpPr/>
          <p:nvPr/>
        </p:nvSpPr>
        <p:spPr>
          <a:xfrm>
            <a:off x="2612886" y="3483650"/>
            <a:ext cx="628293" cy="628293"/>
          </a:xfrm>
          <a:prstGeom prst="roundRect">
            <a:avLst>
              <a:gd name="adj" fmla="val 145537"/>
            </a:avLst>
          </a:prstGeom>
          <a:solidFill>
            <a:srgbClr val="BE49DF"/>
          </a:solidFill>
          <a:ln/>
        </p:spPr>
      </p:sp>
      <p:pic>
        <p:nvPicPr>
          <p:cNvPr id="7" name="Image 0" descr="preencoded.png">    </p:cNvPr>
          <p:cNvPicPr>
            <a:picLocks noChangeAspect="1"/>
          </p:cNvPicPr>
          <p:nvPr/>
        </p:nvPicPr>
        <p:blipFill>
          <a:blip r:embed="rId1"/>
          <a:stretch>
            <a:fillRect/>
          </a:stretch>
        </p:blipFill>
        <p:spPr>
          <a:xfrm>
            <a:off x="2801362" y="3640693"/>
            <a:ext cx="251341" cy="314087"/>
          </a:xfrm>
          <a:prstGeom prst="rect">
            <a:avLst/>
          </a:prstGeom>
        </p:spPr>
      </p:pic>
      <p:sp>
        <p:nvSpPr>
          <p:cNvPr id="8" name="Text 5"/>
          <p:cNvSpPr/>
          <p:nvPr/>
        </p:nvSpPr>
        <p:spPr>
          <a:xfrm>
            <a:off x="1070015" y="432137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Natural Resources</a:t>
            </a:r>
            <a:endParaRPr lang="en-US" sz="1900" dirty="0"/>
          </a:p>
        </p:txBody>
      </p:sp>
      <p:sp>
        <p:nvSpPr>
          <p:cNvPr id="9" name="Text 6"/>
          <p:cNvSpPr/>
          <p:nvPr/>
        </p:nvSpPr>
        <p:spPr>
          <a:xfrm>
            <a:off x="1070015" y="4754999"/>
            <a:ext cx="3714036"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These are gifts of nature, including land, water, minerals, forests, and wildlife. They form the foundation of our economy and well-being.</a:t>
            </a:r>
            <a:endParaRPr lang="en-US" sz="1600" dirty="0"/>
          </a:p>
        </p:txBody>
      </p:sp>
      <p:sp>
        <p:nvSpPr>
          <p:cNvPr id="10" name="Shape 7"/>
          <p:cNvSpPr/>
          <p:nvPr/>
        </p:nvSpPr>
        <p:spPr>
          <a:xfrm>
            <a:off x="5225772" y="3797737"/>
            <a:ext cx="4178737" cy="2529721"/>
          </a:xfrm>
          <a:prstGeom prst="roundRect">
            <a:avLst>
              <a:gd name="adj" fmla="val 4338"/>
            </a:avLst>
          </a:prstGeom>
          <a:solidFill>
            <a:srgbClr val="FFFFFF">
              <a:alpha val="95000"/>
            </a:srgbClr>
          </a:solidFill>
          <a:ln/>
        </p:spPr>
      </p:sp>
      <p:sp>
        <p:nvSpPr>
          <p:cNvPr id="11" name="Shape 8"/>
          <p:cNvSpPr/>
          <p:nvPr/>
        </p:nvSpPr>
        <p:spPr>
          <a:xfrm>
            <a:off x="5225772" y="3774877"/>
            <a:ext cx="4178737" cy="91440"/>
          </a:xfrm>
          <a:prstGeom prst="roundRect">
            <a:avLst>
              <a:gd name="adj" fmla="val 96208"/>
            </a:avLst>
          </a:prstGeom>
          <a:solidFill>
            <a:srgbClr val="BE49DF"/>
          </a:solidFill>
          <a:ln/>
        </p:spPr>
      </p:sp>
      <p:sp>
        <p:nvSpPr>
          <p:cNvPr id="12" name="Shape 9"/>
          <p:cNvSpPr/>
          <p:nvPr/>
        </p:nvSpPr>
        <p:spPr>
          <a:xfrm>
            <a:off x="7000935" y="3483650"/>
            <a:ext cx="628293" cy="628293"/>
          </a:xfrm>
          <a:prstGeom prst="roundRect">
            <a:avLst>
              <a:gd name="adj" fmla="val 145537"/>
            </a:avLst>
          </a:prstGeom>
          <a:solidFill>
            <a:srgbClr val="BE49DF"/>
          </a:solidFill>
          <a:ln/>
        </p:spPr>
      </p:sp>
      <p:pic>
        <p:nvPicPr>
          <p:cNvPr id="13" name="Image 1" descr="preencoded.png">    </p:cNvPr>
          <p:cNvPicPr>
            <a:picLocks noChangeAspect="1"/>
          </p:cNvPicPr>
          <p:nvPr/>
        </p:nvPicPr>
        <p:blipFill>
          <a:blip r:embed="rId2"/>
          <a:stretch>
            <a:fillRect/>
          </a:stretch>
        </p:blipFill>
        <p:spPr>
          <a:xfrm>
            <a:off x="7189410" y="3640693"/>
            <a:ext cx="251341" cy="314087"/>
          </a:xfrm>
          <a:prstGeom prst="rect">
            <a:avLst/>
          </a:prstGeom>
        </p:spPr>
      </p:pic>
      <p:sp>
        <p:nvSpPr>
          <p:cNvPr id="14" name="Text 10"/>
          <p:cNvSpPr/>
          <p:nvPr/>
        </p:nvSpPr>
        <p:spPr>
          <a:xfrm>
            <a:off x="5458063" y="432137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Human Resources</a:t>
            </a:r>
            <a:endParaRPr lang="en-US" sz="1900" dirty="0"/>
          </a:p>
        </p:txBody>
      </p:sp>
      <p:sp>
        <p:nvSpPr>
          <p:cNvPr id="15" name="Text 11"/>
          <p:cNvSpPr/>
          <p:nvPr/>
        </p:nvSpPr>
        <p:spPr>
          <a:xfrm>
            <a:off x="5458063" y="4754999"/>
            <a:ext cx="3714155"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Comprising the knowledge, skills, and labour of individuals. A skilled workforce is pivotal for innovating and transforming natural resources into useful products.</a:t>
            </a:r>
            <a:endParaRPr lang="en-US" sz="1600" dirty="0"/>
          </a:p>
        </p:txBody>
      </p:sp>
      <p:sp>
        <p:nvSpPr>
          <p:cNvPr id="16" name="Shape 12"/>
          <p:cNvSpPr/>
          <p:nvPr/>
        </p:nvSpPr>
        <p:spPr>
          <a:xfrm>
            <a:off x="9613940" y="3797737"/>
            <a:ext cx="4178737" cy="2529721"/>
          </a:xfrm>
          <a:prstGeom prst="roundRect">
            <a:avLst>
              <a:gd name="adj" fmla="val 4338"/>
            </a:avLst>
          </a:prstGeom>
          <a:solidFill>
            <a:srgbClr val="FFFFFF">
              <a:alpha val="95000"/>
            </a:srgbClr>
          </a:solidFill>
          <a:ln/>
        </p:spPr>
      </p:sp>
      <p:sp>
        <p:nvSpPr>
          <p:cNvPr id="17" name="Shape 13"/>
          <p:cNvSpPr/>
          <p:nvPr/>
        </p:nvSpPr>
        <p:spPr>
          <a:xfrm>
            <a:off x="9613940" y="3774877"/>
            <a:ext cx="4178737" cy="91440"/>
          </a:xfrm>
          <a:prstGeom prst="roundRect">
            <a:avLst>
              <a:gd name="adj" fmla="val 96208"/>
            </a:avLst>
          </a:prstGeom>
          <a:solidFill>
            <a:srgbClr val="BE49DF"/>
          </a:solidFill>
          <a:ln/>
        </p:spPr>
      </p:sp>
      <p:sp>
        <p:nvSpPr>
          <p:cNvPr id="18" name="Shape 14"/>
          <p:cNvSpPr/>
          <p:nvPr/>
        </p:nvSpPr>
        <p:spPr>
          <a:xfrm>
            <a:off x="11389102" y="3483650"/>
            <a:ext cx="628293" cy="628293"/>
          </a:xfrm>
          <a:prstGeom prst="roundRect">
            <a:avLst>
              <a:gd name="adj" fmla="val 145537"/>
            </a:avLst>
          </a:prstGeom>
          <a:solidFill>
            <a:srgbClr val="BE49DF"/>
          </a:solidFill>
          <a:ln/>
        </p:spPr>
      </p:sp>
      <p:pic>
        <p:nvPicPr>
          <p:cNvPr id="19" name="Image 2" descr="preencoded.png">    </p:cNvPr>
          <p:cNvPicPr>
            <a:picLocks noChangeAspect="1"/>
          </p:cNvPicPr>
          <p:nvPr/>
        </p:nvPicPr>
        <p:blipFill>
          <a:blip r:embed="rId3"/>
          <a:stretch>
            <a:fillRect/>
          </a:stretch>
        </p:blipFill>
        <p:spPr>
          <a:xfrm>
            <a:off x="11577578" y="3640693"/>
            <a:ext cx="251341" cy="314087"/>
          </a:xfrm>
          <a:prstGeom prst="rect">
            <a:avLst/>
          </a:prstGeom>
        </p:spPr>
      </p:pic>
      <p:sp>
        <p:nvSpPr>
          <p:cNvPr id="20" name="Text 15"/>
          <p:cNvSpPr/>
          <p:nvPr/>
        </p:nvSpPr>
        <p:spPr>
          <a:xfrm>
            <a:off x="9846231" y="4321373"/>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Capital Resources</a:t>
            </a:r>
            <a:endParaRPr lang="en-US" sz="1900" dirty="0"/>
          </a:p>
        </p:txBody>
      </p:sp>
      <p:sp>
        <p:nvSpPr>
          <p:cNvPr id="21" name="Text 16"/>
          <p:cNvSpPr/>
          <p:nvPr/>
        </p:nvSpPr>
        <p:spPr>
          <a:xfrm>
            <a:off x="9846231" y="4754999"/>
            <a:ext cx="3714155"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Man-made assets like machinery, infrastructure, and financial capital, crucial for the production and distribution of goods and services.</a:t>
            </a:r>
            <a:endParaRPr lang="en-US" sz="1600" dirty="0"/>
          </a:p>
        </p:txBody>
      </p:sp>
      <p:sp>
        <p:nvSpPr>
          <p:cNvPr id="22" name="Text 17"/>
          <p:cNvSpPr/>
          <p:nvPr/>
        </p:nvSpPr>
        <p:spPr>
          <a:xfrm>
            <a:off x="837724" y="6563082"/>
            <a:ext cx="1295495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Understanding these classifications helps us manage and utilise them effectively for sustainable development.</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837724" y="1238131"/>
            <a:ext cx="10389275" cy="492681"/>
          </a:xfrm>
          <a:prstGeom prst="rect">
            <a:avLst/>
          </a:prstGeom>
          <a:noFill/>
          <a:ln/>
        </p:spPr>
        <p:txBody>
          <a:bodyPr wrap="none" lIns="0" tIns="0" rIns="0" bIns="0" rtlCol="0" anchor="t"/>
          <a:lstStyle/>
          <a:p>
            <a:pPr algn="l" indent="0" marL="0">
              <a:lnSpc>
                <a:spcPts val="3850"/>
              </a:lnSpc>
              <a:buNone/>
            </a:pPr>
            <a:r>
              <a:rPr lang="en-US" sz="3100" dirty="0">
                <a:solidFill>
                  <a:srgbClr val="000000"/>
                </a:solidFill>
                <a:latin typeface="Source Serif 4 Semi Bold" pitchFamily="34" charset="0"/>
                <a:ea typeface="Source Serif 4 Semi Bold" pitchFamily="34" charset="-122"/>
                <a:cs typeface="Source Serif 4 Semi Bold" pitchFamily="34" charset="-120"/>
              </a:rPr>
              <a:t>Development and Resources: A Symbiotic Relationship</a:t>
            </a:r>
            <a:endParaRPr lang="en-US" sz="3100" dirty="0"/>
          </a:p>
        </p:txBody>
      </p:sp>
      <p:sp>
        <p:nvSpPr>
          <p:cNvPr id="3" name="Text 1"/>
          <p:cNvSpPr/>
          <p:nvPr/>
        </p:nvSpPr>
        <p:spPr>
          <a:xfrm>
            <a:off x="837724" y="2149673"/>
            <a:ext cx="129549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 trajectory of a nation's development is inextricably linked to its ability to </a:t>
            </a:r>
            <a:pPr algn="l" indent="0" marL="0">
              <a:lnSpc>
                <a:spcPts val="2600"/>
              </a:lnSpc>
              <a:buNone/>
            </a:pPr>
            <a:r>
              <a:rPr lang="en-US" sz="1600" dirty="0">
                <a:solidFill>
                  <a:srgbClr val="BE49DF"/>
                </a:solidFill>
                <a:latin typeface="Source Sans 3" pitchFamily="34" charset="0"/>
                <a:ea typeface="Source Sans 3" pitchFamily="34" charset="-122"/>
                <a:cs typeface="Source Sans 3" pitchFamily="34" charset="-120"/>
              </a:rPr>
              <a:t>effectively utilise its resources</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However, this utilisation must be balanced with the imperative of sustainability. </a:t>
            </a:r>
            <a:pPr algn="l" indent="0" marL="0">
              <a:lnSpc>
                <a:spcPts val="2600"/>
              </a:lnSpc>
              <a:buNone/>
            </a:pPr>
            <a:r>
              <a:rPr lang="en-US" sz="1600" b="1" dirty="0">
                <a:solidFill>
                  <a:srgbClr val="272525"/>
                </a:solidFill>
                <a:latin typeface="Source Sans 3" pitchFamily="34" charset="0"/>
                <a:ea typeface="Source Sans 3" pitchFamily="34" charset="-122"/>
                <a:cs typeface="Source Sans 3" pitchFamily="34" charset="-120"/>
              </a:rPr>
              <a:t>Sustainable development</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aims to meet the needs of the present generation without compromising the ability of future generations to meet their own needs.</a:t>
            </a:r>
            <a:endParaRPr lang="en-US" sz="1600" dirty="0"/>
          </a:p>
        </p:txBody>
      </p:sp>
      <p:pic>
        <p:nvPicPr>
          <p:cNvPr id="4" name="Image 0" descr="preencoded.png">    </p:cNvPr>
          <p:cNvPicPr>
            <a:picLocks noChangeAspect="1"/>
          </p:cNvPicPr>
          <p:nvPr/>
        </p:nvPicPr>
        <p:blipFill>
          <a:blip r:embed="rId1"/>
          <a:stretch>
            <a:fillRect/>
          </a:stretch>
        </p:blipFill>
        <p:spPr>
          <a:xfrm>
            <a:off x="837724" y="3390424"/>
            <a:ext cx="6477476" cy="837724"/>
          </a:xfrm>
          <a:prstGeom prst="rect">
            <a:avLst/>
          </a:prstGeom>
        </p:spPr>
      </p:pic>
      <p:sp>
        <p:nvSpPr>
          <p:cNvPr id="5" name="Text 2"/>
          <p:cNvSpPr/>
          <p:nvPr/>
        </p:nvSpPr>
        <p:spPr>
          <a:xfrm>
            <a:off x="1047155" y="4437578"/>
            <a:ext cx="2902744"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Rio Earth Summit (1992)</a:t>
            </a:r>
            <a:endParaRPr lang="en-US" sz="1900" dirty="0"/>
          </a:p>
        </p:txBody>
      </p:sp>
      <p:sp>
        <p:nvSpPr>
          <p:cNvPr id="6" name="Text 3"/>
          <p:cNvSpPr/>
          <p:nvPr/>
        </p:nvSpPr>
        <p:spPr>
          <a:xfrm>
            <a:off x="1047155" y="4871204"/>
            <a:ext cx="6058614"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A landmark conference in Rio de Janeiro, Brazil, where world leaders formally committed to the principles of sustainable development and global environmental protection.</a:t>
            </a:r>
            <a:endParaRPr lang="en-US" sz="1600" dirty="0"/>
          </a:p>
        </p:txBody>
      </p:sp>
      <p:pic>
        <p:nvPicPr>
          <p:cNvPr id="7" name="Image 1" descr="preencoded.png">    </p:cNvPr>
          <p:cNvPicPr>
            <a:picLocks noChangeAspect="1"/>
          </p:cNvPicPr>
          <p:nvPr/>
        </p:nvPicPr>
        <p:blipFill>
          <a:blip r:embed="rId2"/>
          <a:stretch>
            <a:fillRect/>
          </a:stretch>
        </p:blipFill>
        <p:spPr>
          <a:xfrm>
            <a:off x="7315200" y="3390424"/>
            <a:ext cx="6477476" cy="837724"/>
          </a:xfrm>
          <a:prstGeom prst="rect">
            <a:avLst/>
          </a:prstGeom>
        </p:spPr>
      </p:pic>
      <p:sp>
        <p:nvSpPr>
          <p:cNvPr id="8" name="Text 4"/>
          <p:cNvSpPr/>
          <p:nvPr/>
        </p:nvSpPr>
        <p:spPr>
          <a:xfrm>
            <a:off x="7524631" y="4437578"/>
            <a:ext cx="2464118" cy="308015"/>
          </a:xfrm>
          <a:prstGeom prst="rect">
            <a:avLst/>
          </a:prstGeom>
          <a:noFill/>
          <a:ln/>
        </p:spPr>
        <p:txBody>
          <a:bodyPr wrap="none" lIns="0" tIns="0" rIns="0" bIns="0" rtlCol="0" anchor="t"/>
          <a:lstStyle/>
          <a:p>
            <a:pPr algn="l" indent="0" marL="0">
              <a:lnSpc>
                <a:spcPts val="2400"/>
              </a:lnSpc>
              <a:buNone/>
            </a:pPr>
            <a:r>
              <a:rPr lang="en-US" sz="1900" dirty="0">
                <a:solidFill>
                  <a:srgbClr val="272525"/>
                </a:solidFill>
                <a:latin typeface="Source Serif 4 Semi Bold" pitchFamily="34" charset="0"/>
                <a:ea typeface="Source Serif 4 Semi Bold" pitchFamily="34" charset="-122"/>
                <a:cs typeface="Source Serif 4 Semi Bold" pitchFamily="34" charset="-120"/>
              </a:rPr>
              <a:t>Agenda 21</a:t>
            </a:r>
            <a:endParaRPr lang="en-US" sz="1900" dirty="0"/>
          </a:p>
        </p:txBody>
      </p:sp>
      <p:sp>
        <p:nvSpPr>
          <p:cNvPr id="9" name="Text 5"/>
          <p:cNvSpPr/>
          <p:nvPr/>
        </p:nvSpPr>
        <p:spPr>
          <a:xfrm>
            <a:off x="7524631" y="4871204"/>
            <a:ext cx="6058614"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 comprehensive action plan adopted at the Rio Summit, outlining strategies for environmental protection and socio-economic development into the 21st century. It emphasised local, national, and global actions.</a:t>
            </a:r>
            <a:endParaRPr lang="en-US" sz="1600" dirty="0"/>
          </a:p>
        </p:txBody>
      </p:sp>
      <p:sp>
        <p:nvSpPr>
          <p:cNvPr id="10" name="Text 6"/>
          <p:cNvSpPr/>
          <p:nvPr/>
        </p:nvSpPr>
        <p:spPr>
          <a:xfrm>
            <a:off x="837724" y="6656427"/>
            <a:ext cx="12954952" cy="335042"/>
          </a:xfrm>
          <a:prstGeom prst="rect">
            <a:avLst/>
          </a:prstGeom>
          <a:noFill/>
          <a:ln/>
        </p:spPr>
        <p:txBody>
          <a:bodyPr wrap="non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These global initiatives underscore the collective responsibility we bear towards fostering a sustainable future.</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740688"/>
            <a:ext cx="7427476" cy="492681"/>
          </a:xfrm>
          <a:prstGeom prst="rect">
            <a:avLst/>
          </a:prstGeom>
          <a:noFill/>
          <a:ln/>
        </p:spPr>
        <p:txBody>
          <a:bodyPr wrap="none" lIns="0" tIns="0" rIns="0" bIns="0" rtlCol="0" anchor="t"/>
          <a:lstStyle/>
          <a:p>
            <a:pPr algn="l" indent="0" marL="0">
              <a:lnSpc>
                <a:spcPts val="3850"/>
              </a:lnSpc>
              <a:buNone/>
            </a:pPr>
            <a:r>
              <a:rPr lang="en-US" sz="3100" dirty="0">
                <a:solidFill>
                  <a:srgbClr val="000000"/>
                </a:solidFill>
                <a:latin typeface="Source Serif 4 Semi Bold" pitchFamily="34" charset="0"/>
                <a:ea typeface="Source Serif 4 Semi Bold" pitchFamily="34" charset="-122"/>
                <a:cs typeface="Source Serif 4 Semi Bold" pitchFamily="34" charset="-120"/>
              </a:rPr>
              <a:t>Resource Planning: The Indian Context</a:t>
            </a:r>
            <a:endParaRPr lang="en-US" sz="3100" dirty="0"/>
          </a:p>
        </p:txBody>
      </p:sp>
      <p:sp>
        <p:nvSpPr>
          <p:cNvPr id="3" name="Text 1"/>
          <p:cNvSpPr/>
          <p:nvPr/>
        </p:nvSpPr>
        <p:spPr>
          <a:xfrm>
            <a:off x="837724" y="1657469"/>
            <a:ext cx="6895267" cy="1340168"/>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Resource planning is paramount for ensuring </a:t>
            </a:r>
            <a:pPr algn="l" indent="0" marL="0">
              <a:lnSpc>
                <a:spcPts val="2600"/>
              </a:lnSpc>
              <a:buNone/>
            </a:pPr>
            <a:r>
              <a:rPr lang="en-US" sz="1600" dirty="0">
                <a:solidFill>
                  <a:srgbClr val="BE49DF"/>
                </a:solidFill>
                <a:latin typeface="Source Sans 3" pitchFamily="34" charset="0"/>
                <a:ea typeface="Source Sans 3" pitchFamily="34" charset="-122"/>
                <a:cs typeface="Source Sans 3" pitchFamily="34" charset="-120"/>
              </a:rPr>
              <a:t>balanced economic growth</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and robust environmental protection. In India, a country with immense diversity and a large population, effective resource planning is crucial to optimise the utilisation of its vast land, water, mineral, and forest resources.</a:t>
            </a:r>
            <a:endParaRPr lang="en-US" sz="1600" dirty="0"/>
          </a:p>
        </p:txBody>
      </p:sp>
      <p:sp>
        <p:nvSpPr>
          <p:cNvPr id="4" name="Text 2"/>
          <p:cNvSpPr/>
          <p:nvPr/>
        </p:nvSpPr>
        <p:spPr>
          <a:xfrm>
            <a:off x="837724" y="3186113"/>
            <a:ext cx="6895267"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Challenges include significant population pressure.</a:t>
            </a:r>
            <a:endParaRPr lang="en-US" sz="1600" dirty="0"/>
          </a:p>
        </p:txBody>
      </p:sp>
      <p:sp>
        <p:nvSpPr>
          <p:cNvPr id="5" name="Text 3"/>
          <p:cNvSpPr/>
          <p:nvPr/>
        </p:nvSpPr>
        <p:spPr>
          <a:xfrm>
            <a:off x="837724" y="3594378"/>
            <a:ext cx="6895267"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Uneven distribution of resources across regions.</a:t>
            </a:r>
            <a:endParaRPr lang="en-US" sz="1600" dirty="0"/>
          </a:p>
        </p:txBody>
      </p:sp>
      <p:sp>
        <p:nvSpPr>
          <p:cNvPr id="6" name="Text 4"/>
          <p:cNvSpPr/>
          <p:nvPr/>
        </p:nvSpPr>
        <p:spPr>
          <a:xfrm>
            <a:off x="837724" y="4002643"/>
            <a:ext cx="6895267" cy="335042"/>
          </a:xfrm>
          <a:prstGeom prst="rect">
            <a:avLst/>
          </a:prstGeom>
          <a:noFill/>
          <a:ln/>
        </p:spPr>
        <p:txBody>
          <a:bodyPr wrap="none" lIns="0" tIns="0" rIns="0" bIns="0" rtlCol="0" anchor="t"/>
          <a:lstStyle/>
          <a:p>
            <a:pPr algn="l" marL="342900" indent="-342900">
              <a:lnSpc>
                <a:spcPts val="2600"/>
              </a:lnSpc>
              <a:buSzPct val="100000"/>
              <a:buChar char="•"/>
            </a:pPr>
            <a:r>
              <a:rPr lang="en-US" sz="1600" dirty="0">
                <a:solidFill>
                  <a:srgbClr val="272525"/>
                </a:solidFill>
                <a:latin typeface="Source Sans 3" pitchFamily="34" charset="0"/>
                <a:ea typeface="Source Sans 3" pitchFamily="34" charset="-122"/>
                <a:cs typeface="Source Sans 3" pitchFamily="34" charset="-120"/>
              </a:rPr>
              <a:t>Pervasive resource degradation due to unsustainable practices.</a:t>
            </a:r>
            <a:endParaRPr lang="en-US" sz="1600" dirty="0"/>
          </a:p>
        </p:txBody>
      </p:sp>
      <p:sp>
        <p:nvSpPr>
          <p:cNvPr id="7" name="Text 5"/>
          <p:cNvSpPr/>
          <p:nvPr/>
        </p:nvSpPr>
        <p:spPr>
          <a:xfrm>
            <a:off x="837724" y="4526161"/>
            <a:ext cx="6895267"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The philosophy embodied in </a:t>
            </a:r>
            <a:pPr algn="l" indent="0" marL="0">
              <a:lnSpc>
                <a:spcPts val="2600"/>
              </a:lnSpc>
              <a:buNone/>
            </a:pPr>
            <a:r>
              <a:rPr lang="en-US" sz="1600" b="1" dirty="0">
                <a:solidFill>
                  <a:srgbClr val="272525"/>
                </a:solidFill>
                <a:latin typeface="Source Sans 3" pitchFamily="34" charset="0"/>
                <a:ea typeface="Source Sans 3" pitchFamily="34" charset="-122"/>
                <a:cs typeface="Source Sans 3" pitchFamily="34" charset="-120"/>
              </a:rPr>
              <a:t>"Small is Beautiful"</a:t>
            </a:r>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 strongly advocates for local, community-driven sustainable resource management, aligning with India's diverse socio-economic fabric.</a:t>
            </a:r>
            <a:endParaRPr lang="en-US" sz="1600" dirty="0"/>
          </a:p>
        </p:txBody>
      </p:sp>
      <p:pic>
        <p:nvPicPr>
          <p:cNvPr id="8" name="Image 0" descr="preencoded.png">    </p:cNvPr>
          <p:cNvPicPr>
            <a:picLocks noChangeAspect="1"/>
          </p:cNvPicPr>
          <p:nvPr/>
        </p:nvPicPr>
        <p:blipFill>
          <a:blip r:embed="rId1"/>
          <a:stretch>
            <a:fillRect/>
          </a:stretch>
        </p:blipFill>
        <p:spPr>
          <a:xfrm>
            <a:off x="8251627" y="1704618"/>
            <a:ext cx="5548670" cy="554867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536258" y="368618"/>
            <a:ext cx="5784890" cy="315516"/>
          </a:xfrm>
          <a:prstGeom prst="rect">
            <a:avLst/>
          </a:prstGeom>
          <a:noFill/>
          <a:ln/>
        </p:spPr>
        <p:txBody>
          <a:bodyPr wrap="none" lIns="0" tIns="0" rIns="0" bIns="0" rtlCol="0" anchor="t"/>
          <a:lstStyle/>
          <a:p>
            <a:pPr algn="l" indent="0" marL="0">
              <a:lnSpc>
                <a:spcPts val="2450"/>
              </a:lnSpc>
              <a:buNone/>
            </a:pPr>
            <a:r>
              <a:rPr lang="en-US" sz="1950" dirty="0">
                <a:solidFill>
                  <a:srgbClr val="000000"/>
                </a:solidFill>
                <a:latin typeface="Source Serif 4 Semi Bold" pitchFamily="34" charset="0"/>
                <a:ea typeface="Source Serif 4 Semi Bold" pitchFamily="34" charset="-122"/>
                <a:cs typeface="Source Serif 4 Semi Bold" pitchFamily="34" charset="-120"/>
              </a:rPr>
              <a:t>Land Resources of India: Distribution Overview</a:t>
            </a:r>
            <a:endParaRPr lang="en-US" sz="1950" dirty="0"/>
          </a:p>
        </p:txBody>
      </p:sp>
      <p:sp>
        <p:nvSpPr>
          <p:cNvPr id="3" name="Text 1"/>
          <p:cNvSpPr/>
          <p:nvPr/>
        </p:nvSpPr>
        <p:spPr>
          <a:xfrm>
            <a:off x="536258" y="952262"/>
            <a:ext cx="13557885" cy="428863"/>
          </a:xfrm>
          <a:prstGeom prst="rect">
            <a:avLst/>
          </a:prstGeom>
          <a:noFill/>
          <a:ln/>
        </p:spPr>
        <p:txBody>
          <a:bodyPr wrap="square" lIns="0" tIns="0" rIns="0" bIns="0" rtlCol="0" anchor="t"/>
          <a:lstStyle/>
          <a:p>
            <a:pPr algn="l" indent="0" marL="0">
              <a:lnSpc>
                <a:spcPts val="1650"/>
              </a:lnSpc>
              <a:buNone/>
            </a:pPr>
            <a:r>
              <a:rPr lang="en-US" sz="1050" dirty="0">
                <a:solidFill>
                  <a:srgbClr val="272525"/>
                </a:solidFill>
                <a:latin typeface="Source Sans 3" pitchFamily="34" charset="0"/>
                <a:ea typeface="Source Sans 3" pitchFamily="34" charset="-122"/>
                <a:cs typeface="Source Sans 3" pitchFamily="34" charset="-120"/>
              </a:rPr>
              <a:t>India's diverse topography plays a pivotal role in shaping its resource distribution and economic activities. The landforms – plains, mountains, and plateaus – each contribute uniquely to agriculture, settlement patterns, and the availability of various resources.</a:t>
            </a:r>
            <a:endParaRPr lang="en-US" sz="1050" dirty="0"/>
          </a:p>
        </p:txBody>
      </p:sp>
      <p:pic>
        <p:nvPicPr>
          <p:cNvPr id="4" name="Image 0" descr="preencoded.png">    </p:cNvPr>
          <p:cNvPicPr>
            <a:picLocks noChangeAspect="1"/>
          </p:cNvPicPr>
          <p:nvPr/>
        </p:nvPicPr>
        <p:blipFill>
          <a:blip r:embed="rId1"/>
          <a:stretch>
            <a:fillRect/>
          </a:stretch>
        </p:blipFill>
        <p:spPr>
          <a:xfrm>
            <a:off x="536258" y="1531858"/>
            <a:ext cx="13557885" cy="7427833"/>
          </a:xfrm>
          <a:prstGeom prst="rect">
            <a:avLst/>
          </a:prstGeom>
        </p:spPr>
      </p:pic>
      <p:sp>
        <p:nvSpPr>
          <p:cNvPr id="5" name="Shape 2"/>
          <p:cNvSpPr/>
          <p:nvPr/>
        </p:nvSpPr>
        <p:spPr>
          <a:xfrm>
            <a:off x="4419005" y="8990171"/>
            <a:ext cx="134064" cy="134064"/>
          </a:xfrm>
          <a:prstGeom prst="roundRect">
            <a:avLst>
              <a:gd name="adj" fmla="val 13641"/>
            </a:avLst>
          </a:prstGeom>
          <a:solidFill>
            <a:srgbClr val="350B41"/>
          </a:solidFill>
          <a:ln/>
        </p:spPr>
      </p:sp>
      <p:sp>
        <p:nvSpPr>
          <p:cNvPr id="6" name="Text 3"/>
          <p:cNvSpPr/>
          <p:nvPr/>
        </p:nvSpPr>
        <p:spPr>
          <a:xfrm>
            <a:off x="4614029" y="8990171"/>
            <a:ext cx="339923" cy="134064"/>
          </a:xfrm>
          <a:prstGeom prst="rect">
            <a:avLst/>
          </a:prstGeom>
          <a:noFill/>
          <a:ln/>
        </p:spPr>
        <p:txBody>
          <a:bodyPr wrap="none" lIns="0" tIns="0" rIns="0" bIns="0" rtlCol="0" anchor="t"/>
          <a:lstStyle/>
          <a:p>
            <a:pPr algn="l" indent="0" marL="0">
              <a:lnSpc>
                <a:spcPts val="1050"/>
              </a:lnSpc>
              <a:buNone/>
            </a:pPr>
            <a:r>
              <a:rPr lang="en-US" sz="1050" dirty="0">
                <a:solidFill>
                  <a:srgbClr val="272525"/>
                </a:solidFill>
                <a:latin typeface="Source Sans 3" pitchFamily="34" charset="0"/>
                <a:ea typeface="Source Sans 3" pitchFamily="34" charset="-122"/>
                <a:cs typeface="Source Sans 3" pitchFamily="34" charset="-120"/>
              </a:rPr>
              <a:t>Plains</a:t>
            </a:r>
            <a:endParaRPr lang="en-US" sz="1050" dirty="0"/>
          </a:p>
        </p:txBody>
      </p:sp>
      <p:sp>
        <p:nvSpPr>
          <p:cNvPr id="7" name="Shape 4"/>
          <p:cNvSpPr/>
          <p:nvPr/>
        </p:nvSpPr>
        <p:spPr>
          <a:xfrm>
            <a:off x="6923365" y="8990171"/>
            <a:ext cx="134064" cy="134064"/>
          </a:xfrm>
          <a:prstGeom prst="roundRect">
            <a:avLst>
              <a:gd name="adj" fmla="val 13641"/>
            </a:avLst>
          </a:prstGeom>
          <a:solidFill>
            <a:srgbClr val="8D1EAC"/>
          </a:solidFill>
          <a:ln/>
        </p:spPr>
      </p:sp>
      <p:sp>
        <p:nvSpPr>
          <p:cNvPr id="8" name="Text 5"/>
          <p:cNvSpPr/>
          <p:nvPr/>
        </p:nvSpPr>
        <p:spPr>
          <a:xfrm>
            <a:off x="7118390" y="8990171"/>
            <a:ext cx="588526" cy="134064"/>
          </a:xfrm>
          <a:prstGeom prst="rect">
            <a:avLst/>
          </a:prstGeom>
          <a:noFill/>
          <a:ln/>
        </p:spPr>
        <p:txBody>
          <a:bodyPr wrap="none" lIns="0" tIns="0" rIns="0" bIns="0" rtlCol="0" anchor="t"/>
          <a:lstStyle/>
          <a:p>
            <a:pPr algn="l" indent="0" marL="0">
              <a:lnSpc>
                <a:spcPts val="1050"/>
              </a:lnSpc>
              <a:buNone/>
            </a:pPr>
            <a:r>
              <a:rPr lang="en-US" sz="1050" dirty="0">
                <a:solidFill>
                  <a:srgbClr val="272525"/>
                </a:solidFill>
                <a:latin typeface="Source Sans 3" pitchFamily="34" charset="0"/>
                <a:ea typeface="Source Sans 3" pitchFamily="34" charset="-122"/>
                <a:cs typeface="Source Sans 3" pitchFamily="34" charset="-120"/>
              </a:rPr>
              <a:t>Mountains</a:t>
            </a:r>
            <a:endParaRPr lang="en-US" sz="1050" dirty="0"/>
          </a:p>
        </p:txBody>
      </p:sp>
      <p:sp>
        <p:nvSpPr>
          <p:cNvPr id="9" name="Shape 6"/>
          <p:cNvSpPr/>
          <p:nvPr/>
        </p:nvSpPr>
        <p:spPr>
          <a:xfrm>
            <a:off x="9676448" y="8990171"/>
            <a:ext cx="134064" cy="134064"/>
          </a:xfrm>
          <a:prstGeom prst="roundRect">
            <a:avLst>
              <a:gd name="adj" fmla="val 13641"/>
            </a:avLst>
          </a:prstGeom>
          <a:solidFill>
            <a:srgbClr val="C864E4"/>
          </a:solidFill>
          <a:ln/>
        </p:spPr>
      </p:sp>
      <p:sp>
        <p:nvSpPr>
          <p:cNvPr id="10" name="Text 7"/>
          <p:cNvSpPr/>
          <p:nvPr/>
        </p:nvSpPr>
        <p:spPr>
          <a:xfrm>
            <a:off x="9871472" y="8990171"/>
            <a:ext cx="480060" cy="134064"/>
          </a:xfrm>
          <a:prstGeom prst="rect">
            <a:avLst/>
          </a:prstGeom>
          <a:noFill/>
          <a:ln/>
        </p:spPr>
        <p:txBody>
          <a:bodyPr wrap="none" lIns="0" tIns="0" rIns="0" bIns="0" rtlCol="0" anchor="t"/>
          <a:lstStyle/>
          <a:p>
            <a:pPr algn="l" indent="0" marL="0">
              <a:lnSpc>
                <a:spcPts val="1050"/>
              </a:lnSpc>
              <a:buNone/>
            </a:pPr>
            <a:r>
              <a:rPr lang="en-US" sz="1050" dirty="0">
                <a:solidFill>
                  <a:srgbClr val="272525"/>
                </a:solidFill>
                <a:latin typeface="Source Sans 3" pitchFamily="34" charset="0"/>
                <a:ea typeface="Source Sans 3" pitchFamily="34" charset="-122"/>
                <a:cs typeface="Source Sans 3" pitchFamily="34" charset="-120"/>
              </a:rPr>
              <a:t>Plateaus</a:t>
            </a:r>
            <a:endParaRPr lang="en-US" sz="1050" dirty="0"/>
          </a:p>
        </p:txBody>
      </p:sp>
      <p:sp>
        <p:nvSpPr>
          <p:cNvPr id="11" name="Text 8"/>
          <p:cNvSpPr/>
          <p:nvPr/>
        </p:nvSpPr>
        <p:spPr>
          <a:xfrm>
            <a:off x="536258" y="9274969"/>
            <a:ext cx="13557885" cy="428863"/>
          </a:xfrm>
          <a:prstGeom prst="rect">
            <a:avLst/>
          </a:prstGeom>
          <a:noFill/>
          <a:ln/>
        </p:spPr>
        <p:txBody>
          <a:bodyPr wrap="square" lIns="0" tIns="0" rIns="0" bIns="0" rtlCol="0" anchor="t"/>
          <a:lstStyle/>
          <a:p>
            <a:pPr algn="l" indent="0" marL="0">
              <a:lnSpc>
                <a:spcPts val="1650"/>
              </a:lnSpc>
              <a:buNone/>
            </a:pPr>
            <a:r>
              <a:rPr lang="en-US" sz="1050" dirty="0">
                <a:solidFill>
                  <a:srgbClr val="272525"/>
                </a:solidFill>
                <a:latin typeface="Source Sans 3" pitchFamily="34" charset="0"/>
                <a:ea typeface="Source Sans 3" pitchFamily="34" charset="-122"/>
                <a:cs typeface="Source Sans 3" pitchFamily="34" charset="-120"/>
              </a:rPr>
              <a:t>The extensive plains are crucial for agriculture and dense population settlements, while the mountains provide forest wealth and perennial rivers. Plateaus, rich in mineral deposits, contribute significantly to industrial development across the nation.</a:t>
            </a:r>
            <a:endParaRPr lang="en-US" sz="10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1148"/>
          </a:xfrm>
          <a:prstGeom prst="rect">
            <a:avLst/>
          </a:prstGeom>
        </p:spPr>
      </p:pic>
      <p:sp>
        <p:nvSpPr>
          <p:cNvPr id="3" name="Text 0"/>
          <p:cNvSpPr/>
          <p:nvPr/>
        </p:nvSpPr>
        <p:spPr>
          <a:xfrm>
            <a:off x="715208" y="491728"/>
            <a:ext cx="7110055" cy="420648"/>
          </a:xfrm>
          <a:prstGeom prst="rect">
            <a:avLst/>
          </a:prstGeom>
          <a:noFill/>
          <a:ln/>
        </p:spPr>
        <p:txBody>
          <a:bodyPr wrap="none" lIns="0" tIns="0" rIns="0" bIns="0" rtlCol="0" anchor="t"/>
          <a:lstStyle/>
          <a:p>
            <a:pPr algn="l" indent="0" marL="0">
              <a:lnSpc>
                <a:spcPts val="3300"/>
              </a:lnSpc>
              <a:buNone/>
            </a:pPr>
            <a:r>
              <a:rPr lang="en-US" sz="2650" dirty="0">
                <a:solidFill>
                  <a:srgbClr val="000000"/>
                </a:solidFill>
                <a:latin typeface="Source Serif 4 Semi Bold" pitchFamily="34" charset="0"/>
                <a:ea typeface="Source Serif 4 Semi Bold" pitchFamily="34" charset="-122"/>
                <a:cs typeface="Source Serif 4 Semi Bold" pitchFamily="34" charset="-120"/>
              </a:rPr>
              <a:t>Land Degradation &amp; Conservation Measures</a:t>
            </a:r>
            <a:endParaRPr lang="en-US" sz="2650" dirty="0"/>
          </a:p>
        </p:txBody>
      </p:sp>
      <p:sp>
        <p:nvSpPr>
          <p:cNvPr id="4" name="Text 1"/>
          <p:cNvSpPr/>
          <p:nvPr/>
        </p:nvSpPr>
        <p:spPr>
          <a:xfrm>
            <a:off x="715208" y="1113473"/>
            <a:ext cx="7713583" cy="1144429"/>
          </a:xfrm>
          <a:prstGeom prst="rect">
            <a:avLst/>
          </a:prstGeom>
          <a:noFill/>
          <a:ln/>
        </p:spPr>
        <p:txBody>
          <a:bodyPr wrap="square" lIns="0" tIns="0" rIns="0" bIns="0" rtlCol="0" anchor="t"/>
          <a:lstStyle/>
          <a:p>
            <a:pPr algn="l" indent="0" marL="0">
              <a:lnSpc>
                <a:spcPts val="2250"/>
              </a:lnSpc>
              <a:buNone/>
            </a:pPr>
            <a:r>
              <a:rPr lang="en-US" sz="1400" dirty="0">
                <a:solidFill>
                  <a:srgbClr val="272525"/>
                </a:solidFill>
                <a:latin typeface="Source Sans 3" pitchFamily="34" charset="0"/>
                <a:ea typeface="Source Sans 3" pitchFamily="34" charset="-122"/>
                <a:cs typeface="Source Sans 3" pitchFamily="34" charset="-120"/>
              </a:rPr>
              <a:t>Land degradation is a grave concern in India, impacting agricultural productivity and ecological balance. Major causes include extensive deforestation, unchecked overgrazing, intensive mining activities, and rapid, unplanned urbanisation. Annually, India suffers an alarming loss of approximately </a:t>
            </a:r>
            <a:pPr algn="l" indent="0" marL="0">
              <a:lnSpc>
                <a:spcPts val="2250"/>
              </a:lnSpc>
              <a:buNone/>
            </a:pPr>
            <a:r>
              <a:rPr lang="en-US" sz="1400" dirty="0">
                <a:solidFill>
                  <a:srgbClr val="BE49DF"/>
                </a:solidFill>
                <a:latin typeface="Source Sans 3" pitchFamily="34" charset="0"/>
                <a:ea typeface="Source Sans 3" pitchFamily="34" charset="-122"/>
                <a:cs typeface="Source Sans 3" pitchFamily="34" charset="-120"/>
              </a:rPr>
              <a:t>5.3 billion tons of soil due to erosion</a:t>
            </a:r>
            <a:pPr algn="l" indent="0" marL="0">
              <a:lnSpc>
                <a:spcPts val="2250"/>
              </a:lnSpc>
              <a:buNone/>
            </a:pPr>
            <a:r>
              <a:rPr lang="en-US" sz="1400" dirty="0">
                <a:solidFill>
                  <a:srgbClr val="272525"/>
                </a:solidFill>
                <a:latin typeface="Source Sans 3" pitchFamily="34" charset="0"/>
                <a:ea typeface="Source Sans 3" pitchFamily="34" charset="-122"/>
                <a:cs typeface="Source Sans 3" pitchFamily="34" charset="-120"/>
              </a:rPr>
              <a:t>.</a:t>
            </a:r>
            <a:endParaRPr lang="en-US" sz="1400" dirty="0"/>
          </a:p>
        </p:txBody>
      </p:sp>
      <p:sp>
        <p:nvSpPr>
          <p:cNvPr id="5" name="Shape 2"/>
          <p:cNvSpPr/>
          <p:nvPr/>
        </p:nvSpPr>
        <p:spPr>
          <a:xfrm>
            <a:off x="715208" y="2458998"/>
            <a:ext cx="22860" cy="4507111"/>
          </a:xfrm>
          <a:prstGeom prst="roundRect">
            <a:avLst>
              <a:gd name="adj" fmla="val 328562"/>
            </a:avLst>
          </a:prstGeom>
          <a:solidFill>
            <a:srgbClr val="D6BADD"/>
          </a:solidFill>
          <a:ln/>
        </p:spPr>
      </p:sp>
      <p:sp>
        <p:nvSpPr>
          <p:cNvPr id="6" name="Shape 3"/>
          <p:cNvSpPr/>
          <p:nvPr/>
        </p:nvSpPr>
        <p:spPr>
          <a:xfrm>
            <a:off x="738068" y="2458998"/>
            <a:ext cx="7713583" cy="2074783"/>
          </a:xfrm>
          <a:prstGeom prst="rect">
            <a:avLst/>
          </a:prstGeom>
          <a:solidFill>
            <a:srgbClr val="F0D4F7"/>
          </a:solidFill>
          <a:ln w="7620">
            <a:solidFill>
              <a:srgbClr val="D6BADD"/>
            </a:solidFill>
            <a:prstDash val="solid"/>
          </a:ln>
        </p:spPr>
      </p:sp>
      <p:sp>
        <p:nvSpPr>
          <p:cNvPr id="7" name="Text 4"/>
          <p:cNvSpPr/>
          <p:nvPr/>
        </p:nvSpPr>
        <p:spPr>
          <a:xfrm>
            <a:off x="916781" y="2645331"/>
            <a:ext cx="2261830" cy="262890"/>
          </a:xfrm>
          <a:prstGeom prst="rect">
            <a:avLst/>
          </a:prstGeom>
          <a:noFill/>
          <a:ln/>
        </p:spPr>
        <p:txBody>
          <a:bodyPr wrap="none" lIns="0" tIns="0" rIns="0" bIns="0" rtlCol="0" anchor="t"/>
          <a:lstStyle/>
          <a:p>
            <a:pPr algn="l" indent="0" marL="0">
              <a:lnSpc>
                <a:spcPts val="2050"/>
              </a:lnSpc>
              <a:buNone/>
            </a:pPr>
            <a:r>
              <a:rPr lang="en-US" sz="1650" dirty="0">
                <a:solidFill>
                  <a:srgbClr val="272525"/>
                </a:solidFill>
                <a:latin typeface="Source Serif 4 Semi Bold" pitchFamily="34" charset="0"/>
                <a:ea typeface="Source Serif 4 Semi Bold" pitchFamily="34" charset="-122"/>
                <a:cs typeface="Source Serif 4 Semi Bold" pitchFamily="34" charset="-120"/>
              </a:rPr>
              <a:t>Causes of Degradation</a:t>
            </a:r>
            <a:endParaRPr lang="en-US" sz="1650" dirty="0"/>
          </a:p>
        </p:txBody>
      </p:sp>
      <p:sp>
        <p:nvSpPr>
          <p:cNvPr id="8" name="Text 5"/>
          <p:cNvSpPr/>
          <p:nvPr/>
        </p:nvSpPr>
        <p:spPr>
          <a:xfrm>
            <a:off x="916781" y="3015496"/>
            <a:ext cx="7348538"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Deforestation &amp; Tree Felling</a:t>
            </a:r>
            <a:endParaRPr lang="en-US" sz="1400" dirty="0"/>
          </a:p>
        </p:txBody>
      </p:sp>
      <p:sp>
        <p:nvSpPr>
          <p:cNvPr id="9" name="Text 6"/>
          <p:cNvSpPr/>
          <p:nvPr/>
        </p:nvSpPr>
        <p:spPr>
          <a:xfrm>
            <a:off x="916781" y="3364111"/>
            <a:ext cx="7348538"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Overgrazing by Livestock</a:t>
            </a:r>
            <a:endParaRPr lang="en-US" sz="1400" dirty="0"/>
          </a:p>
        </p:txBody>
      </p:sp>
      <p:sp>
        <p:nvSpPr>
          <p:cNvPr id="10" name="Text 7"/>
          <p:cNvSpPr/>
          <p:nvPr/>
        </p:nvSpPr>
        <p:spPr>
          <a:xfrm>
            <a:off x="916781" y="3712726"/>
            <a:ext cx="7348538"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Unsustainable Mining</a:t>
            </a:r>
            <a:endParaRPr lang="en-US" sz="1400" dirty="0"/>
          </a:p>
        </p:txBody>
      </p:sp>
      <p:sp>
        <p:nvSpPr>
          <p:cNvPr id="11" name="Text 8"/>
          <p:cNvSpPr/>
          <p:nvPr/>
        </p:nvSpPr>
        <p:spPr>
          <a:xfrm>
            <a:off x="916781" y="4061341"/>
            <a:ext cx="7348538"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Rapid Urban Expansion</a:t>
            </a:r>
            <a:endParaRPr lang="en-US" sz="1400" dirty="0"/>
          </a:p>
        </p:txBody>
      </p:sp>
      <p:sp>
        <p:nvSpPr>
          <p:cNvPr id="12" name="Shape 9"/>
          <p:cNvSpPr/>
          <p:nvPr/>
        </p:nvSpPr>
        <p:spPr>
          <a:xfrm>
            <a:off x="738068" y="4891326"/>
            <a:ext cx="7713583" cy="2074783"/>
          </a:xfrm>
          <a:prstGeom prst="rect">
            <a:avLst/>
          </a:prstGeom>
          <a:solidFill>
            <a:srgbClr val="F0D4F7"/>
          </a:solidFill>
          <a:ln w="7620">
            <a:solidFill>
              <a:srgbClr val="D6BADD"/>
            </a:solidFill>
            <a:prstDash val="solid"/>
          </a:ln>
        </p:spPr>
      </p:sp>
      <p:sp>
        <p:nvSpPr>
          <p:cNvPr id="13" name="Text 10"/>
          <p:cNvSpPr/>
          <p:nvPr/>
        </p:nvSpPr>
        <p:spPr>
          <a:xfrm>
            <a:off x="916781" y="5077658"/>
            <a:ext cx="2283976" cy="262890"/>
          </a:xfrm>
          <a:prstGeom prst="rect">
            <a:avLst/>
          </a:prstGeom>
          <a:noFill/>
          <a:ln/>
        </p:spPr>
        <p:txBody>
          <a:bodyPr wrap="none" lIns="0" tIns="0" rIns="0" bIns="0" rtlCol="0" anchor="t"/>
          <a:lstStyle/>
          <a:p>
            <a:pPr algn="l" indent="0" marL="0">
              <a:lnSpc>
                <a:spcPts val="2050"/>
              </a:lnSpc>
              <a:buNone/>
            </a:pPr>
            <a:r>
              <a:rPr lang="en-US" sz="1650" dirty="0">
                <a:solidFill>
                  <a:srgbClr val="272525"/>
                </a:solidFill>
                <a:latin typeface="Source Serif 4 Semi Bold" pitchFamily="34" charset="0"/>
                <a:ea typeface="Source Serif 4 Semi Bold" pitchFamily="34" charset="-122"/>
                <a:cs typeface="Source Serif 4 Semi Bold" pitchFamily="34" charset="-120"/>
              </a:rPr>
              <a:t>Conservation Methods</a:t>
            </a:r>
            <a:endParaRPr lang="en-US" sz="1650" dirty="0"/>
          </a:p>
        </p:txBody>
      </p:sp>
      <p:sp>
        <p:nvSpPr>
          <p:cNvPr id="14" name="Text 11"/>
          <p:cNvSpPr/>
          <p:nvPr/>
        </p:nvSpPr>
        <p:spPr>
          <a:xfrm>
            <a:off x="916781" y="5447824"/>
            <a:ext cx="7348538"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Afforestation &amp; Reforestation</a:t>
            </a:r>
            <a:endParaRPr lang="en-US" sz="1400" dirty="0"/>
          </a:p>
        </p:txBody>
      </p:sp>
      <p:sp>
        <p:nvSpPr>
          <p:cNvPr id="15" name="Text 12"/>
          <p:cNvSpPr/>
          <p:nvPr/>
        </p:nvSpPr>
        <p:spPr>
          <a:xfrm>
            <a:off x="916781" y="5796439"/>
            <a:ext cx="7348538"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Contour Ploughing on Slopes</a:t>
            </a:r>
            <a:endParaRPr lang="en-US" sz="1400" dirty="0"/>
          </a:p>
        </p:txBody>
      </p:sp>
      <p:sp>
        <p:nvSpPr>
          <p:cNvPr id="16" name="Text 13"/>
          <p:cNvSpPr/>
          <p:nvPr/>
        </p:nvSpPr>
        <p:spPr>
          <a:xfrm>
            <a:off x="916781" y="6145054"/>
            <a:ext cx="7348538"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Terracing &amp; Bunding</a:t>
            </a:r>
            <a:endParaRPr lang="en-US" sz="1400" dirty="0"/>
          </a:p>
        </p:txBody>
      </p:sp>
      <p:sp>
        <p:nvSpPr>
          <p:cNvPr id="17" name="Text 14"/>
          <p:cNvSpPr/>
          <p:nvPr/>
        </p:nvSpPr>
        <p:spPr>
          <a:xfrm>
            <a:off x="916781" y="6493669"/>
            <a:ext cx="7348538" cy="286107"/>
          </a:xfrm>
          <a:prstGeom prst="rect">
            <a:avLst/>
          </a:prstGeom>
          <a:noFill/>
          <a:ln/>
        </p:spPr>
        <p:txBody>
          <a:bodyPr wrap="none" lIns="0" tIns="0" rIns="0" bIns="0" rtlCol="0" anchor="t"/>
          <a:lstStyle/>
          <a:p>
            <a:pPr algn="l" marL="342900" indent="-342900">
              <a:lnSpc>
                <a:spcPts val="2250"/>
              </a:lnSpc>
              <a:buSzPct val="100000"/>
              <a:buChar char="•"/>
            </a:pPr>
            <a:r>
              <a:rPr lang="en-US" sz="1400" dirty="0">
                <a:solidFill>
                  <a:srgbClr val="272525"/>
                </a:solidFill>
                <a:latin typeface="Source Sans 3" pitchFamily="34" charset="0"/>
                <a:ea typeface="Source Sans 3" pitchFamily="34" charset="-122"/>
                <a:cs typeface="Source Sans 3" pitchFamily="34" charset="-120"/>
              </a:rPr>
              <a:t>Integrated Watershed Management</a:t>
            </a:r>
            <a:endParaRPr lang="en-US" sz="1400" dirty="0"/>
          </a:p>
        </p:txBody>
      </p:sp>
      <p:sp>
        <p:nvSpPr>
          <p:cNvPr id="18" name="Text 15"/>
          <p:cNvSpPr/>
          <p:nvPr/>
        </p:nvSpPr>
        <p:spPr>
          <a:xfrm>
            <a:off x="715208" y="7167205"/>
            <a:ext cx="7713583" cy="572214"/>
          </a:xfrm>
          <a:prstGeom prst="rect">
            <a:avLst/>
          </a:prstGeom>
          <a:noFill/>
          <a:ln/>
        </p:spPr>
        <p:txBody>
          <a:bodyPr wrap="square" lIns="0" tIns="0" rIns="0" bIns="0" rtlCol="0" anchor="t"/>
          <a:lstStyle/>
          <a:p>
            <a:pPr algn="l" indent="0" marL="0">
              <a:lnSpc>
                <a:spcPts val="2250"/>
              </a:lnSpc>
              <a:buNone/>
            </a:pPr>
            <a:r>
              <a:rPr lang="en-US" sz="1400" dirty="0">
                <a:solidFill>
                  <a:srgbClr val="272525"/>
                </a:solidFill>
                <a:latin typeface="Source Sans 3" pitchFamily="34" charset="0"/>
                <a:ea typeface="Source Sans 3" pitchFamily="34" charset="-122"/>
                <a:cs typeface="Source Sans 3" pitchFamily="34" charset="-120"/>
              </a:rPr>
              <a:t>Government schemes like the National Watershed Development Project and MGNREGA actively support soil conservation efforts, aiming to restore degraded lands and promote sustainable land use practices.</a:t>
            </a:r>
            <a:endParaRPr lang="en-US" sz="1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2585799"/>
            <a:ext cx="8897898" cy="492681"/>
          </a:xfrm>
          <a:prstGeom prst="rect">
            <a:avLst/>
          </a:prstGeom>
          <a:noFill/>
          <a:ln/>
        </p:spPr>
        <p:txBody>
          <a:bodyPr wrap="none" lIns="0" tIns="0" rIns="0" bIns="0" rtlCol="0" anchor="t"/>
          <a:lstStyle/>
          <a:p>
            <a:pPr algn="l" indent="0" marL="0">
              <a:lnSpc>
                <a:spcPts val="3850"/>
              </a:lnSpc>
              <a:buNone/>
            </a:pPr>
            <a:r>
              <a:rPr lang="en-US" sz="3100" dirty="0">
                <a:solidFill>
                  <a:srgbClr val="000000"/>
                </a:solidFill>
                <a:latin typeface="Source Serif 4 Semi Bold" pitchFamily="34" charset="0"/>
                <a:ea typeface="Source Serif 4 Semi Bold" pitchFamily="34" charset="-122"/>
                <a:cs typeface="Source Serif 4 Semi Bold" pitchFamily="34" charset="-120"/>
              </a:rPr>
              <a:t>Soil as a Resource: Classification &amp; Importance</a:t>
            </a:r>
            <a:endParaRPr lang="en-US" sz="3100" dirty="0"/>
          </a:p>
        </p:txBody>
      </p:sp>
      <p:sp>
        <p:nvSpPr>
          <p:cNvPr id="3" name="Text 1"/>
          <p:cNvSpPr/>
          <p:nvPr/>
        </p:nvSpPr>
        <p:spPr>
          <a:xfrm>
            <a:off x="837724" y="3497342"/>
            <a:ext cx="12954952" cy="670084"/>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Soil is a dynamic natural body, forming the uppermost layer of the Earth's crust, essential for supporting life. It is not merely dirt but a complex living system classified based on its texture, colour, fertility, and geological origin. These diverse soil types underpin India's vast agricultural diversity.</a:t>
            </a:r>
            <a:endParaRPr lang="en-US" sz="1600" dirty="0"/>
          </a:p>
        </p:txBody>
      </p:sp>
      <p:sp>
        <p:nvSpPr>
          <p:cNvPr id="4" name="Text 2"/>
          <p:cNvSpPr/>
          <p:nvPr/>
        </p:nvSpPr>
        <p:spPr>
          <a:xfrm>
            <a:off x="837724" y="4638675"/>
            <a:ext cx="12954952" cy="1005126"/>
          </a:xfrm>
          <a:prstGeom prst="rect">
            <a:avLst/>
          </a:prstGeom>
          <a:noFill/>
          <a:ln/>
        </p:spPr>
        <p:txBody>
          <a:bodyPr wrap="square" lIns="0" tIns="0" rIns="0" bIns="0" rtlCol="0" anchor="t"/>
          <a:lstStyle/>
          <a:p>
            <a:pPr algn="l" indent="0" marL="0">
              <a:lnSpc>
                <a:spcPts val="2600"/>
              </a:lnSpc>
              <a:buNone/>
            </a:pPr>
            <a:r>
              <a:rPr lang="en-US" sz="1600" dirty="0">
                <a:solidFill>
                  <a:srgbClr val="272525"/>
                </a:solidFill>
                <a:latin typeface="Source Sans 3" pitchFamily="34" charset="0"/>
                <a:ea typeface="Source Sans 3" pitchFamily="34" charset="-122"/>
                <a:cs typeface="Source Sans 3" pitchFamily="34" charset="-120"/>
              </a:rPr>
              <a:t>Major Indian soil types include Alluvial soils (found in river plains, highly fertile), Black soils (rich in clay, ideal for cotton), Red and Yellow soils (found in Deccan plateau, often less fertile), Laterite soils (suitable for coffee/tea plantations), Arid/Desert soils (sandy, low moisture), and Forest/Mountain soils (varied, found in hilly regions). These soils are vital for agriculture, supporting biodiversity, and maintaining ecological balance.</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521494" y="358497"/>
            <a:ext cx="4782503" cy="306705"/>
          </a:xfrm>
          <a:prstGeom prst="rect">
            <a:avLst/>
          </a:prstGeom>
          <a:noFill/>
          <a:ln/>
        </p:spPr>
        <p:txBody>
          <a:bodyPr wrap="none" lIns="0" tIns="0" rIns="0" bIns="0" rtlCol="0" anchor="t"/>
          <a:lstStyle/>
          <a:p>
            <a:pPr algn="l" indent="0" marL="0">
              <a:lnSpc>
                <a:spcPts val="2400"/>
              </a:lnSpc>
              <a:buNone/>
            </a:pPr>
            <a:r>
              <a:rPr lang="en-US" sz="1900" dirty="0">
                <a:solidFill>
                  <a:srgbClr val="000000"/>
                </a:solidFill>
                <a:latin typeface="Source Serif 4 Semi Bold" pitchFamily="34" charset="0"/>
                <a:ea typeface="Source Serif 4 Semi Bold" pitchFamily="34" charset="-122"/>
                <a:cs typeface="Source Serif 4 Semi Bold" pitchFamily="34" charset="-120"/>
              </a:rPr>
              <a:t>Soil Erosion &amp; Soil Conservation in India</a:t>
            </a:r>
            <a:endParaRPr lang="en-US" sz="1900" dirty="0"/>
          </a:p>
        </p:txBody>
      </p:sp>
      <p:sp>
        <p:nvSpPr>
          <p:cNvPr id="3" name="Text 1"/>
          <p:cNvSpPr/>
          <p:nvPr/>
        </p:nvSpPr>
        <p:spPr>
          <a:xfrm>
            <a:off x="521494" y="929045"/>
            <a:ext cx="6634639" cy="625793"/>
          </a:xfrm>
          <a:prstGeom prst="rect">
            <a:avLst/>
          </a:prstGeom>
          <a:noFill/>
          <a:ln/>
        </p:spPr>
        <p:txBody>
          <a:bodyPr wrap="square" lIns="0" tIns="0" rIns="0" bIns="0" rtlCol="0" anchor="t"/>
          <a:lstStyle/>
          <a:p>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Soil erosion, primarily caused by water and wind, remains a significant threat to India’s land resources. Approximately </a:t>
            </a:r>
            <a:pPr algn="l" indent="0" marL="0">
              <a:lnSpc>
                <a:spcPts val="1600"/>
              </a:lnSpc>
              <a:buNone/>
            </a:pPr>
            <a:r>
              <a:rPr lang="en-US" sz="1000" dirty="0">
                <a:solidFill>
                  <a:srgbClr val="BE49DF"/>
                </a:solidFill>
                <a:latin typeface="Source Sans 3" pitchFamily="34" charset="0"/>
                <a:ea typeface="Source Sans 3" pitchFamily="34" charset="-122"/>
                <a:cs typeface="Source Sans 3" pitchFamily="34" charset="-120"/>
              </a:rPr>
              <a:t>37% of India's total land area is affected by various forms of degradation</a:t>
            </a:r>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 impacting food security and livelihoods. Urgent measures are needed to mitigate this environmental challenge.</a:t>
            </a:r>
            <a:endParaRPr lang="en-US" sz="1000" dirty="0"/>
          </a:p>
        </p:txBody>
      </p:sp>
      <p:sp>
        <p:nvSpPr>
          <p:cNvPr id="4" name="Text 2"/>
          <p:cNvSpPr/>
          <p:nvPr/>
        </p:nvSpPr>
        <p:spPr>
          <a:xfrm>
            <a:off x="521494" y="1672114"/>
            <a:ext cx="6634639" cy="417195"/>
          </a:xfrm>
          <a:prstGeom prst="rect">
            <a:avLst/>
          </a:prstGeom>
          <a:noFill/>
          <a:ln/>
        </p:spPr>
        <p:txBody>
          <a:bodyPr wrap="square" lIns="0" tIns="0" rIns="0" bIns="0" rtlCol="0" anchor="t"/>
          <a:lstStyle/>
          <a:p>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The </a:t>
            </a:r>
            <a:pPr algn="l" indent="0" marL="0">
              <a:lnSpc>
                <a:spcPts val="1600"/>
              </a:lnSpc>
              <a:buNone/>
            </a:pPr>
            <a:r>
              <a:rPr lang="en-US" sz="1000" b="1" dirty="0">
                <a:solidFill>
                  <a:srgbClr val="272525"/>
                </a:solidFill>
                <a:latin typeface="Source Sans 3" pitchFamily="34" charset="0"/>
                <a:ea typeface="Source Sans 3" pitchFamily="34" charset="-122"/>
                <a:cs typeface="Source Sans 3" pitchFamily="34" charset="-120"/>
              </a:rPr>
              <a:t>Soil Health Card Scheme</a:t>
            </a:r>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 is a key government initiative providing farmers with vital information on their soil's nutrient status, advising them on balanced fertiliser application to reduce chemical overuse and improve soil health.</a:t>
            </a:r>
            <a:endParaRPr lang="en-US" sz="1000" dirty="0"/>
          </a:p>
        </p:txBody>
      </p:sp>
      <p:pic>
        <p:nvPicPr>
          <p:cNvPr id="5" name="Image 0" descr="preencoded.png">    </p:cNvPr>
          <p:cNvPicPr>
            <a:picLocks noChangeAspect="1"/>
          </p:cNvPicPr>
          <p:nvPr/>
        </p:nvPicPr>
        <p:blipFill>
          <a:blip r:embed="rId1"/>
          <a:stretch>
            <a:fillRect/>
          </a:stretch>
        </p:blipFill>
        <p:spPr>
          <a:xfrm>
            <a:off x="521494" y="2235875"/>
            <a:ext cx="6634639" cy="6634639"/>
          </a:xfrm>
          <a:prstGeom prst="rect">
            <a:avLst/>
          </a:prstGeom>
        </p:spPr>
      </p:pic>
      <p:sp>
        <p:nvSpPr>
          <p:cNvPr id="6" name="Shape 3"/>
          <p:cNvSpPr/>
          <p:nvPr/>
        </p:nvSpPr>
        <p:spPr>
          <a:xfrm>
            <a:off x="7481887" y="958334"/>
            <a:ext cx="6634639" cy="821888"/>
          </a:xfrm>
          <a:prstGeom prst="roundRect">
            <a:avLst>
              <a:gd name="adj" fmla="val 6663"/>
            </a:avLst>
          </a:prstGeom>
          <a:solidFill>
            <a:srgbClr val="FFFFFF">
              <a:alpha val="95000"/>
            </a:srgbClr>
          </a:solidFill>
          <a:ln w="15240">
            <a:solidFill>
              <a:srgbClr val="D6BADD"/>
            </a:solidFill>
            <a:prstDash val="solid"/>
          </a:ln>
        </p:spPr>
      </p:sp>
      <p:sp>
        <p:nvSpPr>
          <p:cNvPr id="7" name="Shape 4"/>
          <p:cNvSpPr/>
          <p:nvPr/>
        </p:nvSpPr>
        <p:spPr>
          <a:xfrm>
            <a:off x="7497128" y="973574"/>
            <a:ext cx="130373" cy="791408"/>
          </a:xfrm>
          <a:prstGeom prst="roundRect">
            <a:avLst>
              <a:gd name="adj" fmla="val 27976"/>
            </a:avLst>
          </a:prstGeom>
          <a:solidFill>
            <a:srgbClr val="F0D4F7"/>
          </a:solidFill>
          <a:ln/>
        </p:spPr>
      </p:sp>
      <p:sp>
        <p:nvSpPr>
          <p:cNvPr id="8" name="Text 5"/>
          <p:cNvSpPr/>
          <p:nvPr/>
        </p:nvSpPr>
        <p:spPr>
          <a:xfrm>
            <a:off x="7757874" y="1103948"/>
            <a:ext cx="1922026" cy="191691"/>
          </a:xfrm>
          <a:prstGeom prst="rect">
            <a:avLst/>
          </a:prstGeom>
          <a:noFill/>
          <a:ln/>
        </p:spPr>
        <p:txBody>
          <a:bodyPr wrap="none" lIns="0" tIns="0" rIns="0" bIns="0" rtlCol="0" anchor="t"/>
          <a:lstStyle/>
          <a:p>
            <a:pPr algn="l" indent="0" marL="0">
              <a:lnSpc>
                <a:spcPts val="1500"/>
              </a:lnSpc>
              <a:buNone/>
            </a:pPr>
            <a:r>
              <a:rPr lang="en-US" sz="1200" dirty="0">
                <a:solidFill>
                  <a:srgbClr val="272525"/>
                </a:solidFill>
                <a:latin typeface="Source Serif 4 Semi Bold" pitchFamily="34" charset="0"/>
                <a:ea typeface="Source Serif 4 Semi Bold" pitchFamily="34" charset="-122"/>
                <a:cs typeface="Source Serif 4 Semi Bold" pitchFamily="34" charset="-120"/>
              </a:rPr>
              <a:t>Promote Organic Farming</a:t>
            </a:r>
            <a:endParaRPr lang="en-US" sz="1200" dirty="0"/>
          </a:p>
        </p:txBody>
      </p:sp>
      <p:sp>
        <p:nvSpPr>
          <p:cNvPr id="9" name="Text 6"/>
          <p:cNvSpPr/>
          <p:nvPr/>
        </p:nvSpPr>
        <p:spPr>
          <a:xfrm>
            <a:off x="7757874" y="1426012"/>
            <a:ext cx="6343412" cy="208598"/>
          </a:xfrm>
          <a:prstGeom prst="rect">
            <a:avLst/>
          </a:prstGeom>
          <a:noFill/>
          <a:ln/>
        </p:spPr>
        <p:txBody>
          <a:bodyPr wrap="none" lIns="0" tIns="0" rIns="0" bIns="0" rtlCol="0" anchor="t"/>
          <a:lstStyle/>
          <a:p>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Adopting chemical-free cultivation practices to preserve soil fertility and biodiversity.</a:t>
            </a:r>
            <a:endParaRPr lang="en-US" sz="1000" dirty="0"/>
          </a:p>
        </p:txBody>
      </p:sp>
      <p:sp>
        <p:nvSpPr>
          <p:cNvPr id="10" name="Shape 7"/>
          <p:cNvSpPr/>
          <p:nvPr/>
        </p:nvSpPr>
        <p:spPr>
          <a:xfrm>
            <a:off x="7677388" y="1910596"/>
            <a:ext cx="6439138" cy="821888"/>
          </a:xfrm>
          <a:prstGeom prst="roundRect">
            <a:avLst>
              <a:gd name="adj" fmla="val 6663"/>
            </a:avLst>
          </a:prstGeom>
          <a:solidFill>
            <a:srgbClr val="FFFFFF">
              <a:alpha val="95000"/>
            </a:srgbClr>
          </a:solidFill>
          <a:ln w="15240">
            <a:solidFill>
              <a:srgbClr val="D6BADD"/>
            </a:solidFill>
            <a:prstDash val="solid"/>
          </a:ln>
        </p:spPr>
      </p:sp>
      <p:sp>
        <p:nvSpPr>
          <p:cNvPr id="11" name="Shape 8"/>
          <p:cNvSpPr/>
          <p:nvPr/>
        </p:nvSpPr>
        <p:spPr>
          <a:xfrm>
            <a:off x="7692628" y="1925836"/>
            <a:ext cx="130373" cy="791408"/>
          </a:xfrm>
          <a:prstGeom prst="roundRect">
            <a:avLst>
              <a:gd name="adj" fmla="val 27976"/>
            </a:avLst>
          </a:prstGeom>
          <a:solidFill>
            <a:srgbClr val="F0D4F7"/>
          </a:solidFill>
          <a:ln/>
        </p:spPr>
      </p:sp>
      <p:sp>
        <p:nvSpPr>
          <p:cNvPr id="12" name="Text 9"/>
          <p:cNvSpPr/>
          <p:nvPr/>
        </p:nvSpPr>
        <p:spPr>
          <a:xfrm>
            <a:off x="7953375" y="2056209"/>
            <a:ext cx="1533882" cy="191691"/>
          </a:xfrm>
          <a:prstGeom prst="rect">
            <a:avLst/>
          </a:prstGeom>
          <a:noFill/>
          <a:ln/>
        </p:spPr>
        <p:txBody>
          <a:bodyPr wrap="none" lIns="0" tIns="0" rIns="0" bIns="0" rtlCol="0" anchor="t"/>
          <a:lstStyle/>
          <a:p>
            <a:pPr algn="l" indent="0" marL="0">
              <a:lnSpc>
                <a:spcPts val="1500"/>
              </a:lnSpc>
              <a:buNone/>
            </a:pPr>
            <a:r>
              <a:rPr lang="en-US" sz="1200" dirty="0">
                <a:solidFill>
                  <a:srgbClr val="272525"/>
                </a:solidFill>
                <a:latin typeface="Source Serif 4 Semi Bold" pitchFamily="34" charset="0"/>
                <a:ea typeface="Source Serif 4 Semi Bold" pitchFamily="34" charset="-122"/>
                <a:cs typeface="Source Serif 4 Semi Bold" pitchFamily="34" charset="-120"/>
              </a:rPr>
              <a:t>Mulching</a:t>
            </a:r>
            <a:endParaRPr lang="en-US" sz="1200" dirty="0"/>
          </a:p>
        </p:txBody>
      </p:sp>
      <p:sp>
        <p:nvSpPr>
          <p:cNvPr id="13" name="Text 10"/>
          <p:cNvSpPr/>
          <p:nvPr/>
        </p:nvSpPr>
        <p:spPr>
          <a:xfrm>
            <a:off x="7953375" y="2378273"/>
            <a:ext cx="6147911" cy="208598"/>
          </a:xfrm>
          <a:prstGeom prst="rect">
            <a:avLst/>
          </a:prstGeom>
          <a:noFill/>
          <a:ln/>
        </p:spPr>
        <p:txBody>
          <a:bodyPr wrap="none" lIns="0" tIns="0" rIns="0" bIns="0" rtlCol="0" anchor="t"/>
          <a:lstStyle/>
          <a:p>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Covering soil with organic material to retain moisture, suppress weeds, and prevent erosion.</a:t>
            </a:r>
            <a:endParaRPr lang="en-US" sz="1000" dirty="0"/>
          </a:p>
        </p:txBody>
      </p:sp>
      <p:sp>
        <p:nvSpPr>
          <p:cNvPr id="14" name="Shape 11"/>
          <p:cNvSpPr/>
          <p:nvPr/>
        </p:nvSpPr>
        <p:spPr>
          <a:xfrm>
            <a:off x="7873008" y="2862858"/>
            <a:ext cx="6243518" cy="821888"/>
          </a:xfrm>
          <a:prstGeom prst="roundRect">
            <a:avLst>
              <a:gd name="adj" fmla="val 6663"/>
            </a:avLst>
          </a:prstGeom>
          <a:solidFill>
            <a:srgbClr val="FFFFFF">
              <a:alpha val="95000"/>
            </a:srgbClr>
          </a:solidFill>
          <a:ln w="15240">
            <a:solidFill>
              <a:srgbClr val="D6BADD"/>
            </a:solidFill>
            <a:prstDash val="solid"/>
          </a:ln>
        </p:spPr>
      </p:sp>
      <p:sp>
        <p:nvSpPr>
          <p:cNvPr id="15" name="Shape 12"/>
          <p:cNvSpPr/>
          <p:nvPr/>
        </p:nvSpPr>
        <p:spPr>
          <a:xfrm>
            <a:off x="7888248" y="2878098"/>
            <a:ext cx="130373" cy="791408"/>
          </a:xfrm>
          <a:prstGeom prst="roundRect">
            <a:avLst>
              <a:gd name="adj" fmla="val 27976"/>
            </a:avLst>
          </a:prstGeom>
          <a:solidFill>
            <a:srgbClr val="F0D4F7"/>
          </a:solidFill>
          <a:ln/>
        </p:spPr>
      </p:sp>
      <p:sp>
        <p:nvSpPr>
          <p:cNvPr id="16" name="Text 13"/>
          <p:cNvSpPr/>
          <p:nvPr/>
        </p:nvSpPr>
        <p:spPr>
          <a:xfrm>
            <a:off x="8148995" y="3008471"/>
            <a:ext cx="1533882" cy="191691"/>
          </a:xfrm>
          <a:prstGeom prst="rect">
            <a:avLst/>
          </a:prstGeom>
          <a:noFill/>
          <a:ln/>
        </p:spPr>
        <p:txBody>
          <a:bodyPr wrap="none" lIns="0" tIns="0" rIns="0" bIns="0" rtlCol="0" anchor="t"/>
          <a:lstStyle/>
          <a:p>
            <a:pPr algn="l" indent="0" marL="0">
              <a:lnSpc>
                <a:spcPts val="1500"/>
              </a:lnSpc>
              <a:buNone/>
            </a:pPr>
            <a:r>
              <a:rPr lang="en-US" sz="1200" dirty="0">
                <a:solidFill>
                  <a:srgbClr val="272525"/>
                </a:solidFill>
                <a:latin typeface="Source Serif 4 Semi Bold" pitchFamily="34" charset="0"/>
                <a:ea typeface="Source Serif 4 Semi Bold" pitchFamily="34" charset="-122"/>
                <a:cs typeface="Source Serif 4 Semi Bold" pitchFamily="34" charset="-120"/>
              </a:rPr>
              <a:t>Crop Rotation</a:t>
            </a:r>
            <a:endParaRPr lang="en-US" sz="1200" dirty="0"/>
          </a:p>
        </p:txBody>
      </p:sp>
      <p:sp>
        <p:nvSpPr>
          <p:cNvPr id="17" name="Text 14"/>
          <p:cNvSpPr/>
          <p:nvPr/>
        </p:nvSpPr>
        <p:spPr>
          <a:xfrm>
            <a:off x="8148995" y="3330535"/>
            <a:ext cx="5952292" cy="208598"/>
          </a:xfrm>
          <a:prstGeom prst="rect">
            <a:avLst/>
          </a:prstGeom>
          <a:noFill/>
          <a:ln/>
        </p:spPr>
        <p:txBody>
          <a:bodyPr wrap="none" lIns="0" tIns="0" rIns="0" bIns="0" rtlCol="0" anchor="t"/>
          <a:lstStyle/>
          <a:p>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Alternating different crops on the same land to maintain soil nutrient levels and break pest cycles.</a:t>
            </a:r>
            <a:endParaRPr lang="en-US" sz="1000" dirty="0"/>
          </a:p>
        </p:txBody>
      </p:sp>
      <p:sp>
        <p:nvSpPr>
          <p:cNvPr id="18" name="Shape 15"/>
          <p:cNvSpPr/>
          <p:nvPr/>
        </p:nvSpPr>
        <p:spPr>
          <a:xfrm>
            <a:off x="8068508" y="3815120"/>
            <a:ext cx="6048018" cy="821888"/>
          </a:xfrm>
          <a:prstGeom prst="roundRect">
            <a:avLst>
              <a:gd name="adj" fmla="val 6663"/>
            </a:avLst>
          </a:prstGeom>
          <a:solidFill>
            <a:srgbClr val="FFFFFF">
              <a:alpha val="95000"/>
            </a:srgbClr>
          </a:solidFill>
          <a:ln w="15240">
            <a:solidFill>
              <a:srgbClr val="D6BADD"/>
            </a:solidFill>
            <a:prstDash val="solid"/>
          </a:ln>
        </p:spPr>
      </p:sp>
      <p:sp>
        <p:nvSpPr>
          <p:cNvPr id="19" name="Shape 16"/>
          <p:cNvSpPr/>
          <p:nvPr/>
        </p:nvSpPr>
        <p:spPr>
          <a:xfrm>
            <a:off x="8083748" y="3830360"/>
            <a:ext cx="130373" cy="791408"/>
          </a:xfrm>
          <a:prstGeom prst="roundRect">
            <a:avLst>
              <a:gd name="adj" fmla="val 27976"/>
            </a:avLst>
          </a:prstGeom>
          <a:solidFill>
            <a:srgbClr val="F0D4F7"/>
          </a:solidFill>
          <a:ln/>
        </p:spPr>
      </p:sp>
      <p:sp>
        <p:nvSpPr>
          <p:cNvPr id="20" name="Text 17"/>
          <p:cNvSpPr/>
          <p:nvPr/>
        </p:nvSpPr>
        <p:spPr>
          <a:xfrm>
            <a:off x="8344495" y="3960733"/>
            <a:ext cx="1533882" cy="191691"/>
          </a:xfrm>
          <a:prstGeom prst="rect">
            <a:avLst/>
          </a:prstGeom>
          <a:noFill/>
          <a:ln/>
        </p:spPr>
        <p:txBody>
          <a:bodyPr wrap="none" lIns="0" tIns="0" rIns="0" bIns="0" rtlCol="0" anchor="t"/>
          <a:lstStyle/>
          <a:p>
            <a:pPr algn="l" indent="0" marL="0">
              <a:lnSpc>
                <a:spcPts val="1500"/>
              </a:lnSpc>
              <a:buNone/>
            </a:pPr>
            <a:r>
              <a:rPr lang="en-US" sz="1200" dirty="0">
                <a:solidFill>
                  <a:srgbClr val="272525"/>
                </a:solidFill>
                <a:latin typeface="Source Serif 4 Semi Bold" pitchFamily="34" charset="0"/>
                <a:ea typeface="Source Serif 4 Semi Bold" pitchFamily="34" charset="-122"/>
                <a:cs typeface="Source Serif 4 Semi Bold" pitchFamily="34" charset="-120"/>
              </a:rPr>
              <a:t>Agroforestry</a:t>
            </a:r>
            <a:endParaRPr lang="en-US" sz="1200" dirty="0"/>
          </a:p>
        </p:txBody>
      </p:sp>
      <p:sp>
        <p:nvSpPr>
          <p:cNvPr id="21" name="Text 18"/>
          <p:cNvSpPr/>
          <p:nvPr/>
        </p:nvSpPr>
        <p:spPr>
          <a:xfrm>
            <a:off x="8344495" y="4282797"/>
            <a:ext cx="5756791" cy="208598"/>
          </a:xfrm>
          <a:prstGeom prst="rect">
            <a:avLst/>
          </a:prstGeom>
          <a:noFill/>
          <a:ln/>
        </p:spPr>
        <p:txBody>
          <a:bodyPr wrap="none" lIns="0" tIns="0" rIns="0" bIns="0" rtlCol="0" anchor="t"/>
          <a:lstStyle/>
          <a:p>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Integrating trees and shrubs into agricultural landscapes to enhance ecological stability and productivity.</a:t>
            </a:r>
            <a:endParaRPr lang="en-US" sz="1000" dirty="0"/>
          </a:p>
        </p:txBody>
      </p:sp>
      <p:sp>
        <p:nvSpPr>
          <p:cNvPr id="22" name="Text 19"/>
          <p:cNvSpPr/>
          <p:nvPr/>
        </p:nvSpPr>
        <p:spPr>
          <a:xfrm>
            <a:off x="7481887" y="4783574"/>
            <a:ext cx="6634639" cy="417195"/>
          </a:xfrm>
          <a:prstGeom prst="rect">
            <a:avLst/>
          </a:prstGeom>
          <a:noFill/>
          <a:ln/>
        </p:spPr>
        <p:txBody>
          <a:bodyPr wrap="square" lIns="0" tIns="0" rIns="0" bIns="0" rtlCol="0" anchor="t"/>
          <a:lstStyle/>
          <a:p>
            <a:pPr algn="l" indent="0" marL="0">
              <a:lnSpc>
                <a:spcPts val="1600"/>
              </a:lnSpc>
              <a:buNone/>
            </a:pPr>
            <a:r>
              <a:rPr lang="en-US" sz="1000" dirty="0">
                <a:solidFill>
                  <a:srgbClr val="272525"/>
                </a:solidFill>
                <a:latin typeface="Source Sans 3" pitchFamily="34" charset="0"/>
                <a:ea typeface="Source Sans 3" pitchFamily="34" charset="-122"/>
                <a:cs typeface="Source Sans 3" pitchFamily="34" charset="-120"/>
              </a:rPr>
              <a:t>Local bodies, especially Panchayats, play a crucial role in implementing these conservation efforts at the grassroots level, fostering community participation.</a:t>
            </a:r>
            <a:endParaRPr lang="en-US" sz="1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19507" y="563404"/>
            <a:ext cx="9428678" cy="482203"/>
          </a:xfrm>
          <a:prstGeom prst="rect">
            <a:avLst/>
          </a:prstGeom>
          <a:noFill/>
          <a:ln/>
        </p:spPr>
        <p:txBody>
          <a:bodyPr wrap="none" lIns="0" tIns="0" rIns="0" bIns="0" rtlCol="0" anchor="t"/>
          <a:lstStyle/>
          <a:p>
            <a:pPr algn="l" indent="0" marL="0">
              <a:lnSpc>
                <a:spcPts val="3750"/>
              </a:lnSpc>
              <a:buNone/>
            </a:pPr>
            <a:r>
              <a:rPr lang="en-US" sz="3000" dirty="0">
                <a:solidFill>
                  <a:srgbClr val="000000"/>
                </a:solidFill>
                <a:latin typeface="Source Serif 4 Semi Bold" pitchFamily="34" charset="0"/>
                <a:ea typeface="Source Serif 4 Semi Bold" pitchFamily="34" charset="-122"/>
                <a:cs typeface="Source Serif 4 Semi Bold" pitchFamily="34" charset="-120"/>
              </a:rPr>
              <a:t>Sustainable Development &amp; Resource Management</a:t>
            </a:r>
            <a:endParaRPr lang="en-US" sz="3000" dirty="0"/>
          </a:p>
        </p:txBody>
      </p:sp>
      <p:sp>
        <p:nvSpPr>
          <p:cNvPr id="3" name="Text 1"/>
          <p:cNvSpPr/>
          <p:nvPr/>
        </p:nvSpPr>
        <p:spPr>
          <a:xfrm>
            <a:off x="819507" y="1455301"/>
            <a:ext cx="12991386" cy="655558"/>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Sustainable development is the strategic integration of economic growth with environmental protection. This approach prioritises the efficient use of renewable resources and significantly reducing the reliance on harmful chemical inputs in agriculture and industry.</a:t>
            </a:r>
            <a:endParaRPr lang="en-US" sz="1600" dirty="0"/>
          </a:p>
        </p:txBody>
      </p:sp>
      <p:sp>
        <p:nvSpPr>
          <p:cNvPr id="4" name="Text 2"/>
          <p:cNvSpPr/>
          <p:nvPr/>
        </p:nvSpPr>
        <p:spPr>
          <a:xfrm>
            <a:off x="2302073" y="2697480"/>
            <a:ext cx="2432328" cy="301347"/>
          </a:xfrm>
          <a:prstGeom prst="rect">
            <a:avLst/>
          </a:prstGeom>
          <a:noFill/>
          <a:ln/>
        </p:spPr>
        <p:txBody>
          <a:bodyPr wrap="none" lIns="0" tIns="0" rIns="0" bIns="0" rtlCol="0" anchor="t"/>
          <a:lstStyle/>
          <a:p>
            <a:pPr algn="r"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Eco-Friendly Growth</a:t>
            </a:r>
            <a:endParaRPr lang="en-US" sz="1850" dirty="0"/>
          </a:p>
        </p:txBody>
      </p:sp>
      <p:sp>
        <p:nvSpPr>
          <p:cNvPr id="5" name="Text 3"/>
          <p:cNvSpPr/>
          <p:nvPr/>
        </p:nvSpPr>
        <p:spPr>
          <a:xfrm>
            <a:off x="819507" y="3121700"/>
            <a:ext cx="3914894" cy="983337"/>
          </a:xfrm>
          <a:prstGeom prst="rect">
            <a:avLst/>
          </a:prstGeom>
          <a:noFill/>
          <a:ln/>
        </p:spPr>
        <p:txBody>
          <a:bodyPr wrap="square" lIns="0" tIns="0" rIns="0" bIns="0" rtlCol="0" anchor="t"/>
          <a:lstStyle/>
          <a:p>
            <a:pPr algn="r"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Balancing industrial growth with minimal environmental footprint, ensuring long-term ecological health.</a:t>
            </a:r>
            <a:endParaRPr lang="en-US" sz="1600" dirty="0"/>
          </a:p>
        </p:txBody>
      </p:sp>
      <p:pic>
        <p:nvPicPr>
          <p:cNvPr id="6" name="Image 0" descr="preencoded.png">    </p:cNvPr>
          <p:cNvPicPr>
            <a:picLocks noChangeAspect="1"/>
          </p:cNvPicPr>
          <p:nvPr/>
        </p:nvPicPr>
        <p:blipFill>
          <a:blip r:embed="rId1"/>
          <a:stretch>
            <a:fillRect/>
          </a:stretch>
        </p:blipFill>
        <p:spPr>
          <a:xfrm>
            <a:off x="5041702" y="2341364"/>
            <a:ext cx="4546878" cy="4546878"/>
          </a:xfrm>
          <a:prstGeom prst="rect">
            <a:avLst/>
          </a:prstGeom>
        </p:spPr>
      </p:pic>
      <p:pic>
        <p:nvPicPr>
          <p:cNvPr id="7" name="Image 1" descr="preencoded.png">    </p:cNvPr>
          <p:cNvPicPr>
            <a:picLocks noChangeAspect="1"/>
          </p:cNvPicPr>
          <p:nvPr/>
        </p:nvPicPr>
        <p:blipFill>
          <a:blip r:embed="rId2"/>
          <a:stretch>
            <a:fillRect/>
          </a:stretch>
        </p:blipFill>
        <p:spPr>
          <a:xfrm>
            <a:off x="6036469" y="3297912"/>
            <a:ext cx="306586" cy="383143"/>
          </a:xfrm>
          <a:prstGeom prst="rect">
            <a:avLst/>
          </a:prstGeom>
        </p:spPr>
      </p:pic>
      <p:sp>
        <p:nvSpPr>
          <p:cNvPr id="8" name="Text 4"/>
          <p:cNvSpPr/>
          <p:nvPr/>
        </p:nvSpPr>
        <p:spPr>
          <a:xfrm>
            <a:off x="9895880" y="2697480"/>
            <a:ext cx="2896910" cy="301347"/>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Renewable Energy Focus</a:t>
            </a:r>
            <a:endParaRPr lang="en-US" sz="1850" dirty="0"/>
          </a:p>
        </p:txBody>
      </p:sp>
      <p:sp>
        <p:nvSpPr>
          <p:cNvPr id="9" name="Text 5"/>
          <p:cNvSpPr/>
          <p:nvPr/>
        </p:nvSpPr>
        <p:spPr>
          <a:xfrm>
            <a:off x="9895880" y="3121700"/>
            <a:ext cx="3915013" cy="983337"/>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Shifting towards solar, wind, and hydro power to reduce carbon emissions and conserve finite fossil fuels.</a:t>
            </a:r>
            <a:endParaRPr lang="en-US" sz="1600" dirty="0"/>
          </a:p>
        </p:txBody>
      </p:sp>
      <p:pic>
        <p:nvPicPr>
          <p:cNvPr id="10" name="Image 2" descr="preencoded.png">    </p:cNvPr>
          <p:cNvPicPr>
            <a:picLocks noChangeAspect="1"/>
          </p:cNvPicPr>
          <p:nvPr/>
        </p:nvPicPr>
        <p:blipFill>
          <a:blip r:embed="rId3"/>
          <a:stretch>
            <a:fillRect/>
          </a:stretch>
        </p:blipFill>
        <p:spPr>
          <a:xfrm>
            <a:off x="5041702" y="2341364"/>
            <a:ext cx="4546878" cy="4546878"/>
          </a:xfrm>
          <a:prstGeom prst="rect">
            <a:avLst/>
          </a:prstGeom>
        </p:spPr>
      </p:pic>
      <p:pic>
        <p:nvPicPr>
          <p:cNvPr id="11" name="Image 3" descr="preencoded.png">    </p:cNvPr>
          <p:cNvPicPr>
            <a:picLocks noChangeAspect="1"/>
          </p:cNvPicPr>
          <p:nvPr/>
        </p:nvPicPr>
        <p:blipFill>
          <a:blip r:embed="rId4"/>
          <a:stretch>
            <a:fillRect/>
          </a:stretch>
        </p:blipFill>
        <p:spPr>
          <a:xfrm>
            <a:off x="8286988" y="3297912"/>
            <a:ext cx="306586" cy="383143"/>
          </a:xfrm>
          <a:prstGeom prst="rect">
            <a:avLst/>
          </a:prstGeom>
        </p:spPr>
      </p:pic>
      <p:sp>
        <p:nvSpPr>
          <p:cNvPr id="12" name="Text 6"/>
          <p:cNvSpPr/>
          <p:nvPr/>
        </p:nvSpPr>
        <p:spPr>
          <a:xfrm>
            <a:off x="9895880" y="5124569"/>
            <a:ext cx="2684621" cy="301347"/>
          </a:xfrm>
          <a:prstGeom prst="rect">
            <a:avLst/>
          </a:prstGeom>
          <a:noFill/>
          <a:ln/>
        </p:spPr>
        <p:txBody>
          <a:bodyPr wrap="none" lIns="0" tIns="0" rIns="0" bIns="0" rtlCol="0" anchor="t"/>
          <a:lstStyle/>
          <a:p>
            <a:pPr algn="l"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Organic Farming Surge</a:t>
            </a:r>
            <a:endParaRPr lang="en-US" sz="1850" dirty="0"/>
          </a:p>
        </p:txBody>
      </p:sp>
      <p:sp>
        <p:nvSpPr>
          <p:cNvPr id="13" name="Text 7"/>
          <p:cNvSpPr/>
          <p:nvPr/>
        </p:nvSpPr>
        <p:spPr>
          <a:xfrm>
            <a:off x="9895880" y="5548789"/>
            <a:ext cx="3915013" cy="983337"/>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India's organic farming area increased to 2.7% by 2022, reflecting a growing awareness and commitment to sustainable agriculture.</a:t>
            </a:r>
            <a:endParaRPr lang="en-US" sz="1600" dirty="0"/>
          </a:p>
        </p:txBody>
      </p:sp>
      <p:pic>
        <p:nvPicPr>
          <p:cNvPr id="14" name="Image 4" descr="preencoded.png">    </p:cNvPr>
          <p:cNvPicPr>
            <a:picLocks noChangeAspect="1"/>
          </p:cNvPicPr>
          <p:nvPr/>
        </p:nvPicPr>
        <p:blipFill>
          <a:blip r:embed="rId5"/>
          <a:stretch>
            <a:fillRect/>
          </a:stretch>
        </p:blipFill>
        <p:spPr>
          <a:xfrm>
            <a:off x="5041702" y="2341364"/>
            <a:ext cx="4546878" cy="4546878"/>
          </a:xfrm>
          <a:prstGeom prst="rect">
            <a:avLst/>
          </a:prstGeom>
        </p:spPr>
      </p:pic>
      <p:pic>
        <p:nvPicPr>
          <p:cNvPr id="15" name="Image 5" descr="preencoded.png">    </p:cNvPr>
          <p:cNvPicPr>
            <a:picLocks noChangeAspect="1"/>
          </p:cNvPicPr>
          <p:nvPr/>
        </p:nvPicPr>
        <p:blipFill>
          <a:blip r:embed="rId6"/>
          <a:stretch>
            <a:fillRect/>
          </a:stretch>
        </p:blipFill>
        <p:spPr>
          <a:xfrm>
            <a:off x="8286988" y="5548432"/>
            <a:ext cx="306586" cy="383143"/>
          </a:xfrm>
          <a:prstGeom prst="rect">
            <a:avLst/>
          </a:prstGeom>
        </p:spPr>
      </p:pic>
      <p:sp>
        <p:nvSpPr>
          <p:cNvPr id="16" name="Text 8"/>
          <p:cNvSpPr/>
          <p:nvPr/>
        </p:nvSpPr>
        <p:spPr>
          <a:xfrm>
            <a:off x="2231946" y="5124569"/>
            <a:ext cx="2502456" cy="301347"/>
          </a:xfrm>
          <a:prstGeom prst="rect">
            <a:avLst/>
          </a:prstGeom>
          <a:noFill/>
          <a:ln/>
        </p:spPr>
        <p:txBody>
          <a:bodyPr wrap="none" lIns="0" tIns="0" rIns="0" bIns="0" rtlCol="0" anchor="t"/>
          <a:lstStyle/>
          <a:p>
            <a:pPr algn="r" indent="0" marL="0">
              <a:lnSpc>
                <a:spcPts val="2350"/>
              </a:lnSpc>
              <a:buNone/>
            </a:pPr>
            <a:r>
              <a:rPr lang="en-US" sz="1850" dirty="0">
                <a:solidFill>
                  <a:srgbClr val="272525"/>
                </a:solidFill>
                <a:latin typeface="Source Serif 4 Semi Bold" pitchFamily="34" charset="0"/>
                <a:ea typeface="Source Serif 4 Semi Bold" pitchFamily="34" charset="-122"/>
                <a:cs typeface="Source Serif 4 Semi Bold" pitchFamily="34" charset="-120"/>
              </a:rPr>
              <a:t>Global &amp; Local Action</a:t>
            </a:r>
            <a:endParaRPr lang="en-US" sz="1850" dirty="0"/>
          </a:p>
        </p:txBody>
      </p:sp>
      <p:sp>
        <p:nvSpPr>
          <p:cNvPr id="17" name="Text 9"/>
          <p:cNvSpPr/>
          <p:nvPr/>
        </p:nvSpPr>
        <p:spPr>
          <a:xfrm>
            <a:off x="819507" y="5548789"/>
            <a:ext cx="3914894" cy="983337"/>
          </a:xfrm>
          <a:prstGeom prst="rect">
            <a:avLst/>
          </a:prstGeom>
          <a:noFill/>
          <a:ln/>
        </p:spPr>
        <p:txBody>
          <a:bodyPr wrap="square" lIns="0" tIns="0" rIns="0" bIns="0" rtlCol="0" anchor="t"/>
          <a:lstStyle/>
          <a:p>
            <a:pPr algn="r"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Success hinges on robust international cooperation complemented by strong local initiatives and community engagement.</a:t>
            </a:r>
            <a:endParaRPr lang="en-US" sz="1600" dirty="0"/>
          </a:p>
        </p:txBody>
      </p:sp>
      <p:pic>
        <p:nvPicPr>
          <p:cNvPr id="18" name="Image 6" descr="preencoded.png">    </p:cNvPr>
          <p:cNvPicPr>
            <a:picLocks noChangeAspect="1"/>
          </p:cNvPicPr>
          <p:nvPr/>
        </p:nvPicPr>
        <p:blipFill>
          <a:blip r:embed="rId7"/>
          <a:stretch>
            <a:fillRect/>
          </a:stretch>
        </p:blipFill>
        <p:spPr>
          <a:xfrm>
            <a:off x="5041702" y="2341364"/>
            <a:ext cx="4546878" cy="4546878"/>
          </a:xfrm>
          <a:prstGeom prst="rect">
            <a:avLst/>
          </a:prstGeom>
        </p:spPr>
      </p:pic>
      <p:pic>
        <p:nvPicPr>
          <p:cNvPr id="19" name="Image 7" descr="preencoded.png">    </p:cNvPr>
          <p:cNvPicPr>
            <a:picLocks noChangeAspect="1"/>
          </p:cNvPicPr>
          <p:nvPr/>
        </p:nvPicPr>
        <p:blipFill>
          <a:blip r:embed="rId8"/>
          <a:stretch>
            <a:fillRect/>
          </a:stretch>
        </p:blipFill>
        <p:spPr>
          <a:xfrm>
            <a:off x="6036469" y="5548432"/>
            <a:ext cx="306586" cy="383143"/>
          </a:xfrm>
          <a:prstGeom prst="rect">
            <a:avLst/>
          </a:prstGeom>
        </p:spPr>
      </p:pic>
      <p:sp>
        <p:nvSpPr>
          <p:cNvPr id="20" name="Text 10"/>
          <p:cNvSpPr/>
          <p:nvPr/>
        </p:nvSpPr>
        <p:spPr>
          <a:xfrm>
            <a:off x="819507" y="7118747"/>
            <a:ext cx="12991386" cy="655558"/>
          </a:xfrm>
          <a:prstGeom prst="rect">
            <a:avLst/>
          </a:prstGeom>
          <a:noFill/>
          <a:ln/>
        </p:spPr>
        <p:txBody>
          <a:bodyPr wrap="square" lIns="0" tIns="0" rIns="0" bIns="0" rtlCol="0" anchor="t"/>
          <a:lstStyle/>
          <a:p>
            <a:pPr algn="l" indent="0" marL="0">
              <a:lnSpc>
                <a:spcPts val="2550"/>
              </a:lnSpc>
              <a:buNone/>
            </a:pPr>
            <a:r>
              <a:rPr lang="en-US" sz="1600" dirty="0">
                <a:solidFill>
                  <a:srgbClr val="272525"/>
                </a:solidFill>
                <a:latin typeface="Source Sans 3" pitchFamily="34" charset="0"/>
                <a:ea typeface="Source Sans 3" pitchFamily="34" charset="-122"/>
                <a:cs typeface="Source Sans 3" pitchFamily="34" charset="-120"/>
              </a:rPr>
              <a:t>India's journey towards sustainability is marked by increasing adoption of green technologies and a greater public awareness about environmental conservation, showcasing a path for holistic progress.</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2025-09-06T15:47:23Z</dcterms:created>
  <dcterms:modified xsi:type="dcterms:W3CDTF">2025-09-06T15:47:23Z</dcterms:modified>
</cp:coreProperties>
</file>